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1"/>
  </p:notesMasterIdLst>
  <p:handoutMasterIdLst>
    <p:handoutMasterId r:id="rId32"/>
  </p:handoutMasterIdLst>
  <p:sldIdLst>
    <p:sldId id="256" r:id="rId5"/>
    <p:sldId id="274" r:id="rId6"/>
    <p:sldId id="450" r:id="rId7"/>
    <p:sldId id="422" r:id="rId8"/>
    <p:sldId id="436" r:id="rId9"/>
    <p:sldId id="392" r:id="rId10"/>
    <p:sldId id="391" r:id="rId11"/>
    <p:sldId id="437" r:id="rId12"/>
    <p:sldId id="438" r:id="rId13"/>
    <p:sldId id="439" r:id="rId14"/>
    <p:sldId id="445" r:id="rId15"/>
    <p:sldId id="417" r:id="rId16"/>
    <p:sldId id="419" r:id="rId17"/>
    <p:sldId id="446" r:id="rId18"/>
    <p:sldId id="420" r:id="rId19"/>
    <p:sldId id="447" r:id="rId20"/>
    <p:sldId id="416" r:id="rId21"/>
    <p:sldId id="418" r:id="rId22"/>
    <p:sldId id="444" r:id="rId23"/>
    <p:sldId id="448" r:id="rId24"/>
    <p:sldId id="449" r:id="rId25"/>
    <p:sldId id="393" r:id="rId26"/>
    <p:sldId id="395" r:id="rId27"/>
    <p:sldId id="394" r:id="rId28"/>
    <p:sldId id="396" r:id="rId29"/>
    <p:sldId id="383"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004D27-8AD6-4F11-8230-E0A1E81A7184}" v="70" dt="2024-09-19T11:04:11.51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4660"/>
  </p:normalViewPr>
  <p:slideViewPr>
    <p:cSldViewPr snapToGrid="0">
      <p:cViewPr varScale="1">
        <p:scale>
          <a:sx n="63" d="100"/>
          <a:sy n="63" d="100"/>
        </p:scale>
        <p:origin x="88" y="76"/>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AF004D27-8AD6-4F11-8230-E0A1E81A7184}"/>
    <pc:docChg chg="undo custSel delSld modSld sldOrd">
      <pc:chgData name="Gé Verbeek" userId="20d2065d-8055-4a68-a463-00777506795f" providerId="ADAL" clId="{AF004D27-8AD6-4F11-8230-E0A1E81A7184}" dt="2024-09-19T11:15:35.582" v="218" actId="1076"/>
      <pc:docMkLst>
        <pc:docMk/>
      </pc:docMkLst>
      <pc:sldChg chg="del">
        <pc:chgData name="Gé Verbeek" userId="20d2065d-8055-4a68-a463-00777506795f" providerId="ADAL" clId="{AF004D27-8AD6-4F11-8230-E0A1E81A7184}" dt="2024-09-19T10:21:12.187" v="195" actId="47"/>
        <pc:sldMkLst>
          <pc:docMk/>
          <pc:sldMk cId="3728083005" sldId="388"/>
        </pc:sldMkLst>
      </pc:sldChg>
      <pc:sldChg chg="modSp mod">
        <pc:chgData name="Gé Verbeek" userId="20d2065d-8055-4a68-a463-00777506795f" providerId="ADAL" clId="{AF004D27-8AD6-4F11-8230-E0A1E81A7184}" dt="2024-09-05T12:45:36.847" v="160" actId="1076"/>
        <pc:sldMkLst>
          <pc:docMk/>
          <pc:sldMk cId="2990189503" sldId="391"/>
        </pc:sldMkLst>
        <pc:spChg chg="mod">
          <ac:chgData name="Gé Verbeek" userId="20d2065d-8055-4a68-a463-00777506795f" providerId="ADAL" clId="{AF004D27-8AD6-4F11-8230-E0A1E81A7184}" dt="2024-09-05T12:45:36.847" v="160" actId="1076"/>
          <ac:spMkLst>
            <pc:docMk/>
            <pc:sldMk cId="2990189503" sldId="391"/>
            <ac:spMk id="7171" creationId="{E224BC8B-2913-4038-A10D-36A485D9D174}"/>
          </ac:spMkLst>
        </pc:spChg>
      </pc:sldChg>
      <pc:sldChg chg="addSp delSp modSp mod modAnim">
        <pc:chgData name="Gé Verbeek" userId="20d2065d-8055-4a68-a463-00777506795f" providerId="ADAL" clId="{AF004D27-8AD6-4F11-8230-E0A1E81A7184}" dt="2024-09-05T12:48:39.757" v="167" actId="27636"/>
        <pc:sldMkLst>
          <pc:docMk/>
          <pc:sldMk cId="3105034433" sldId="393"/>
        </pc:sldMkLst>
        <pc:spChg chg="add">
          <ac:chgData name="Gé Verbeek" userId="20d2065d-8055-4a68-a463-00777506795f" providerId="ADAL" clId="{AF004D27-8AD6-4F11-8230-E0A1E81A7184}" dt="2024-09-05T12:48:20.739" v="162"/>
          <ac:spMkLst>
            <pc:docMk/>
            <pc:sldMk cId="3105034433" sldId="393"/>
            <ac:spMk id="3" creationId="{4CF0BCEC-CFF0-0BCD-2C56-9405EEFCE1AE}"/>
          </ac:spMkLst>
        </pc:spChg>
        <pc:spChg chg="mod">
          <ac:chgData name="Gé Verbeek" userId="20d2065d-8055-4a68-a463-00777506795f" providerId="ADAL" clId="{AF004D27-8AD6-4F11-8230-E0A1E81A7184}" dt="2024-09-05T12:39:17.783" v="101" actId="20577"/>
          <ac:spMkLst>
            <pc:docMk/>
            <pc:sldMk cId="3105034433" sldId="393"/>
            <ac:spMk id="5122" creationId="{80899F95-2E30-4511-922B-B88C19CF0D84}"/>
          </ac:spMkLst>
        </pc:spChg>
        <pc:spChg chg="add del mod">
          <ac:chgData name="Gé Verbeek" userId="20d2065d-8055-4a68-a463-00777506795f" providerId="ADAL" clId="{AF004D27-8AD6-4F11-8230-E0A1E81A7184}" dt="2024-09-05T12:48:39.757" v="167" actId="27636"/>
          <ac:spMkLst>
            <pc:docMk/>
            <pc:sldMk cId="3105034433" sldId="393"/>
            <ac:spMk id="7171" creationId="{E224BC8B-2913-4038-A10D-36A485D9D174}"/>
          </ac:spMkLst>
        </pc:spChg>
        <pc:picChg chg="add mod">
          <ac:chgData name="Gé Verbeek" userId="20d2065d-8055-4a68-a463-00777506795f" providerId="ADAL" clId="{AF004D27-8AD6-4F11-8230-E0A1E81A7184}" dt="2024-09-05T12:39:29.359" v="103"/>
          <ac:picMkLst>
            <pc:docMk/>
            <pc:sldMk cId="3105034433" sldId="393"/>
            <ac:picMk id="2" creationId="{C89C081D-37A1-ACA8-4946-09DC36BB2E3D}"/>
          </ac:picMkLst>
        </pc:picChg>
      </pc:sldChg>
      <pc:sldChg chg="modSp mod modAnim">
        <pc:chgData name="Gé Verbeek" userId="20d2065d-8055-4a68-a463-00777506795f" providerId="ADAL" clId="{AF004D27-8AD6-4F11-8230-E0A1E81A7184}" dt="2024-09-05T12:42:26.633" v="155" actId="6549"/>
        <pc:sldMkLst>
          <pc:docMk/>
          <pc:sldMk cId="1753698846" sldId="394"/>
        </pc:sldMkLst>
        <pc:spChg chg="mod">
          <ac:chgData name="Gé Verbeek" userId="20d2065d-8055-4a68-a463-00777506795f" providerId="ADAL" clId="{AF004D27-8AD6-4F11-8230-E0A1E81A7184}" dt="2024-09-05T12:40:12.304" v="146" actId="20577"/>
          <ac:spMkLst>
            <pc:docMk/>
            <pc:sldMk cId="1753698846" sldId="394"/>
            <ac:spMk id="5122" creationId="{80899F95-2E30-4511-922B-B88C19CF0D84}"/>
          </ac:spMkLst>
        </pc:spChg>
        <pc:spChg chg="mod">
          <ac:chgData name="Gé Verbeek" userId="20d2065d-8055-4a68-a463-00777506795f" providerId="ADAL" clId="{AF004D27-8AD6-4F11-8230-E0A1E81A7184}" dt="2024-09-05T12:42:26.633" v="155" actId="6549"/>
          <ac:spMkLst>
            <pc:docMk/>
            <pc:sldMk cId="1753698846" sldId="394"/>
            <ac:spMk id="7171" creationId="{E224BC8B-2913-4038-A10D-36A485D9D174}"/>
          </ac:spMkLst>
        </pc:spChg>
      </pc:sldChg>
      <pc:sldChg chg="addSp modSp mod ord modAnim">
        <pc:chgData name="Gé Verbeek" userId="20d2065d-8055-4a68-a463-00777506795f" providerId="ADAL" clId="{AF004D27-8AD6-4F11-8230-E0A1E81A7184}" dt="2024-09-05T12:59:12.781" v="189" actId="20577"/>
        <pc:sldMkLst>
          <pc:docMk/>
          <pc:sldMk cId="3256699461" sldId="395"/>
        </pc:sldMkLst>
        <pc:spChg chg="add">
          <ac:chgData name="Gé Verbeek" userId="20d2065d-8055-4a68-a463-00777506795f" providerId="ADAL" clId="{AF004D27-8AD6-4F11-8230-E0A1E81A7184}" dt="2024-09-05T12:57:55.487" v="181"/>
          <ac:spMkLst>
            <pc:docMk/>
            <pc:sldMk cId="3256699461" sldId="395"/>
            <ac:spMk id="2" creationId="{54A18ADB-47F3-F55D-BCC8-AB3E089602F3}"/>
          </ac:spMkLst>
        </pc:spChg>
        <pc:spChg chg="mod">
          <ac:chgData name="Gé Verbeek" userId="20d2065d-8055-4a68-a463-00777506795f" providerId="ADAL" clId="{AF004D27-8AD6-4F11-8230-E0A1E81A7184}" dt="2024-09-05T12:54:20.334" v="171"/>
          <ac:spMkLst>
            <pc:docMk/>
            <pc:sldMk cId="3256699461" sldId="395"/>
            <ac:spMk id="5122" creationId="{80899F95-2E30-4511-922B-B88C19CF0D84}"/>
          </ac:spMkLst>
        </pc:spChg>
        <pc:spChg chg="mod">
          <ac:chgData name="Gé Verbeek" userId="20d2065d-8055-4a68-a463-00777506795f" providerId="ADAL" clId="{AF004D27-8AD6-4F11-8230-E0A1E81A7184}" dt="2024-09-05T12:59:12.781" v="189" actId="20577"/>
          <ac:spMkLst>
            <pc:docMk/>
            <pc:sldMk cId="3256699461" sldId="395"/>
            <ac:spMk id="7171" creationId="{E224BC8B-2913-4038-A10D-36A485D9D174}"/>
          </ac:spMkLst>
        </pc:spChg>
      </pc:sldChg>
      <pc:sldChg chg="del">
        <pc:chgData name="Gé Verbeek" userId="20d2065d-8055-4a68-a463-00777506795f" providerId="ADAL" clId="{AF004D27-8AD6-4F11-8230-E0A1E81A7184}" dt="2024-09-05T13:28:08.788" v="194" actId="47"/>
        <pc:sldMkLst>
          <pc:docMk/>
          <pc:sldMk cId="3944922893" sldId="397"/>
        </pc:sldMkLst>
      </pc:sldChg>
      <pc:sldChg chg="del">
        <pc:chgData name="Gé Verbeek" userId="20d2065d-8055-4a68-a463-00777506795f" providerId="ADAL" clId="{AF004D27-8AD6-4F11-8230-E0A1E81A7184}" dt="2024-09-05T13:28:08.788" v="194" actId="47"/>
        <pc:sldMkLst>
          <pc:docMk/>
          <pc:sldMk cId="662202770" sldId="398"/>
        </pc:sldMkLst>
      </pc:sldChg>
      <pc:sldChg chg="del">
        <pc:chgData name="Gé Verbeek" userId="20d2065d-8055-4a68-a463-00777506795f" providerId="ADAL" clId="{AF004D27-8AD6-4F11-8230-E0A1E81A7184}" dt="2024-09-05T13:28:08.788" v="194" actId="47"/>
        <pc:sldMkLst>
          <pc:docMk/>
          <pc:sldMk cId="3116696551" sldId="399"/>
        </pc:sldMkLst>
      </pc:sldChg>
      <pc:sldChg chg="del">
        <pc:chgData name="Gé Verbeek" userId="20d2065d-8055-4a68-a463-00777506795f" providerId="ADAL" clId="{AF004D27-8AD6-4F11-8230-E0A1E81A7184}" dt="2024-09-05T13:28:08.788" v="194" actId="47"/>
        <pc:sldMkLst>
          <pc:docMk/>
          <pc:sldMk cId="53527164" sldId="400"/>
        </pc:sldMkLst>
      </pc:sldChg>
      <pc:sldChg chg="del">
        <pc:chgData name="Gé Verbeek" userId="20d2065d-8055-4a68-a463-00777506795f" providerId="ADAL" clId="{AF004D27-8AD6-4F11-8230-E0A1E81A7184}" dt="2024-09-05T13:28:08.788" v="194" actId="47"/>
        <pc:sldMkLst>
          <pc:docMk/>
          <pc:sldMk cId="3140618427" sldId="401"/>
        </pc:sldMkLst>
      </pc:sldChg>
      <pc:sldChg chg="del">
        <pc:chgData name="Gé Verbeek" userId="20d2065d-8055-4a68-a463-00777506795f" providerId="ADAL" clId="{AF004D27-8AD6-4F11-8230-E0A1E81A7184}" dt="2024-09-19T10:21:28.018" v="196" actId="47"/>
        <pc:sldMkLst>
          <pc:docMk/>
          <pc:sldMk cId="4208777495" sldId="401"/>
        </pc:sldMkLst>
      </pc:sldChg>
      <pc:sldChg chg="del">
        <pc:chgData name="Gé Verbeek" userId="20d2065d-8055-4a68-a463-00777506795f" providerId="ADAL" clId="{AF004D27-8AD6-4F11-8230-E0A1E81A7184}" dt="2024-09-05T13:28:08.788" v="194" actId="47"/>
        <pc:sldMkLst>
          <pc:docMk/>
          <pc:sldMk cId="948736589" sldId="402"/>
        </pc:sldMkLst>
      </pc:sldChg>
      <pc:sldChg chg="del">
        <pc:chgData name="Gé Verbeek" userId="20d2065d-8055-4a68-a463-00777506795f" providerId="ADAL" clId="{AF004D27-8AD6-4F11-8230-E0A1E81A7184}" dt="2024-09-05T13:28:08.788" v="194" actId="47"/>
        <pc:sldMkLst>
          <pc:docMk/>
          <pc:sldMk cId="4266843613" sldId="403"/>
        </pc:sldMkLst>
      </pc:sldChg>
      <pc:sldChg chg="del">
        <pc:chgData name="Gé Verbeek" userId="20d2065d-8055-4a68-a463-00777506795f" providerId="ADAL" clId="{AF004D27-8AD6-4F11-8230-E0A1E81A7184}" dt="2024-09-05T13:28:08.788" v="194" actId="47"/>
        <pc:sldMkLst>
          <pc:docMk/>
          <pc:sldMk cId="1405571845" sldId="404"/>
        </pc:sldMkLst>
      </pc:sldChg>
      <pc:sldChg chg="del">
        <pc:chgData name="Gé Verbeek" userId="20d2065d-8055-4a68-a463-00777506795f" providerId="ADAL" clId="{AF004D27-8AD6-4F11-8230-E0A1E81A7184}" dt="2024-09-05T13:28:08.788" v="194" actId="47"/>
        <pc:sldMkLst>
          <pc:docMk/>
          <pc:sldMk cId="4036548618" sldId="405"/>
        </pc:sldMkLst>
      </pc:sldChg>
      <pc:sldChg chg="del">
        <pc:chgData name="Gé Verbeek" userId="20d2065d-8055-4a68-a463-00777506795f" providerId="ADAL" clId="{AF004D27-8AD6-4F11-8230-E0A1E81A7184}" dt="2024-09-05T13:28:08.788" v="194" actId="47"/>
        <pc:sldMkLst>
          <pc:docMk/>
          <pc:sldMk cId="3284773710" sldId="406"/>
        </pc:sldMkLst>
      </pc:sldChg>
      <pc:sldChg chg="del">
        <pc:chgData name="Gé Verbeek" userId="20d2065d-8055-4a68-a463-00777506795f" providerId="ADAL" clId="{AF004D27-8AD6-4F11-8230-E0A1E81A7184}" dt="2024-09-05T13:28:08.788" v="194" actId="47"/>
        <pc:sldMkLst>
          <pc:docMk/>
          <pc:sldMk cId="1991606200" sldId="407"/>
        </pc:sldMkLst>
      </pc:sldChg>
      <pc:sldChg chg="del">
        <pc:chgData name="Gé Verbeek" userId="20d2065d-8055-4a68-a463-00777506795f" providerId="ADAL" clId="{AF004D27-8AD6-4F11-8230-E0A1E81A7184}" dt="2024-09-05T13:28:08.788" v="194" actId="47"/>
        <pc:sldMkLst>
          <pc:docMk/>
          <pc:sldMk cId="2164801921" sldId="408"/>
        </pc:sldMkLst>
      </pc:sldChg>
      <pc:sldChg chg="modSp mod">
        <pc:chgData name="Gé Verbeek" userId="20d2065d-8055-4a68-a463-00777506795f" providerId="ADAL" clId="{AF004D27-8AD6-4F11-8230-E0A1E81A7184}" dt="2024-09-05T12:35:36.521" v="66" actId="20577"/>
        <pc:sldMkLst>
          <pc:docMk/>
          <pc:sldMk cId="3411009796" sldId="422"/>
        </pc:sldMkLst>
        <pc:spChg chg="mod">
          <ac:chgData name="Gé Verbeek" userId="20d2065d-8055-4a68-a463-00777506795f" providerId="ADAL" clId="{AF004D27-8AD6-4F11-8230-E0A1E81A7184}" dt="2024-09-05T12:35:36.521" v="66" actId="20577"/>
          <ac:spMkLst>
            <pc:docMk/>
            <pc:sldMk cId="3411009796" sldId="422"/>
            <ac:spMk id="7171" creationId="{E224BC8B-2913-4038-A10D-36A485D9D174}"/>
          </ac:spMkLst>
        </pc:spChg>
      </pc:sldChg>
      <pc:sldChg chg="addSp delSp modSp mod">
        <pc:chgData name="Gé Verbeek" userId="20d2065d-8055-4a68-a463-00777506795f" providerId="ADAL" clId="{AF004D27-8AD6-4F11-8230-E0A1E81A7184}" dt="2024-09-19T11:15:35.582" v="218" actId="1076"/>
        <pc:sldMkLst>
          <pc:docMk/>
          <pc:sldMk cId="2555521255" sldId="436"/>
        </pc:sldMkLst>
        <pc:spChg chg="add del mod">
          <ac:chgData name="Gé Verbeek" userId="20d2065d-8055-4a68-a463-00777506795f" providerId="ADAL" clId="{AF004D27-8AD6-4F11-8230-E0A1E81A7184}" dt="2024-09-19T11:13:17.148" v="213" actId="478"/>
          <ac:spMkLst>
            <pc:docMk/>
            <pc:sldMk cId="2555521255" sldId="436"/>
            <ac:spMk id="4" creationId="{D3718061-FCEB-CC15-B060-F6D3148A2BFD}"/>
          </ac:spMkLst>
        </pc:spChg>
        <pc:spChg chg="add mod">
          <ac:chgData name="Gé Verbeek" userId="20d2065d-8055-4a68-a463-00777506795f" providerId="ADAL" clId="{AF004D27-8AD6-4F11-8230-E0A1E81A7184}" dt="2024-09-19T11:15:23.703" v="214" actId="478"/>
          <ac:spMkLst>
            <pc:docMk/>
            <pc:sldMk cId="2555521255" sldId="436"/>
            <ac:spMk id="7" creationId="{9450F445-EF93-BB4A-630F-5FED75F28253}"/>
          </ac:spMkLst>
        </pc:spChg>
        <pc:picChg chg="add del">
          <ac:chgData name="Gé Verbeek" userId="20d2065d-8055-4a68-a463-00777506795f" providerId="ADAL" clId="{AF004D27-8AD6-4F11-8230-E0A1E81A7184}" dt="2024-09-19T11:15:23.703" v="214" actId="478"/>
          <ac:picMkLst>
            <pc:docMk/>
            <pc:sldMk cId="2555521255" sldId="436"/>
            <ac:picMk id="5" creationId="{B1769F1A-4528-16D9-47E3-CBE6E0F172AD}"/>
          </ac:picMkLst>
        </pc:picChg>
        <pc:picChg chg="add mod">
          <ac:chgData name="Gé Verbeek" userId="20d2065d-8055-4a68-a463-00777506795f" providerId="ADAL" clId="{AF004D27-8AD6-4F11-8230-E0A1E81A7184}" dt="2024-09-19T11:15:35.582" v="218" actId="1076"/>
          <ac:picMkLst>
            <pc:docMk/>
            <pc:sldMk cId="2555521255" sldId="436"/>
            <ac:picMk id="9" creationId="{490F475A-630E-9428-9047-12ECA54F9D74}"/>
          </ac:picMkLst>
        </pc:picChg>
      </pc:sldChg>
      <pc:sldChg chg="modSp mod">
        <pc:chgData name="Gé Verbeek" userId="20d2065d-8055-4a68-a463-00777506795f" providerId="ADAL" clId="{AF004D27-8AD6-4F11-8230-E0A1E81A7184}" dt="2024-09-19T10:23:23.014" v="198" actId="14100"/>
        <pc:sldMkLst>
          <pc:docMk/>
          <pc:sldMk cId="424803331" sldId="437"/>
        </pc:sldMkLst>
        <pc:picChg chg="mod">
          <ac:chgData name="Gé Verbeek" userId="20d2065d-8055-4a68-a463-00777506795f" providerId="ADAL" clId="{AF004D27-8AD6-4F11-8230-E0A1E81A7184}" dt="2024-09-19T10:23:23.014" v="198" actId="14100"/>
          <ac:picMkLst>
            <pc:docMk/>
            <pc:sldMk cId="424803331" sldId="437"/>
            <ac:picMk id="3" creationId="{103C5B0A-1069-EACB-BBA1-16B292605709}"/>
          </ac:picMkLst>
        </pc:picChg>
      </pc:sldChg>
      <pc:sldChg chg="modSp">
        <pc:chgData name="Gé Verbeek" userId="20d2065d-8055-4a68-a463-00777506795f" providerId="ADAL" clId="{AF004D27-8AD6-4F11-8230-E0A1E81A7184}" dt="2024-09-19T11:04:11.519" v="211" actId="20577"/>
        <pc:sldMkLst>
          <pc:docMk/>
          <pc:sldMk cId="2053477481" sldId="439"/>
        </pc:sldMkLst>
        <pc:spChg chg="mod">
          <ac:chgData name="Gé Verbeek" userId="20d2065d-8055-4a68-a463-00777506795f" providerId="ADAL" clId="{AF004D27-8AD6-4F11-8230-E0A1E81A7184}" dt="2024-09-19T11:04:11.519" v="211" actId="20577"/>
          <ac:spMkLst>
            <pc:docMk/>
            <pc:sldMk cId="2053477481" sldId="439"/>
            <ac:spMk id="7171" creationId="{E224BC8B-2913-4038-A10D-36A485D9D174}"/>
          </ac:spMkLst>
        </pc:spChg>
      </pc:sldChg>
      <pc:sldChg chg="addSp modSp mod">
        <pc:chgData name="Gé Verbeek" userId="20d2065d-8055-4a68-a463-00777506795f" providerId="ADAL" clId="{AF004D27-8AD6-4F11-8230-E0A1E81A7184}" dt="2024-09-05T13:03:18.629" v="193" actId="1076"/>
        <pc:sldMkLst>
          <pc:docMk/>
          <pc:sldMk cId="3870634679" sldId="448"/>
        </pc:sldMkLst>
        <pc:spChg chg="mod">
          <ac:chgData name="Gé Verbeek" userId="20d2065d-8055-4a68-a463-00777506795f" providerId="ADAL" clId="{AF004D27-8AD6-4F11-8230-E0A1E81A7184}" dt="2024-09-05T12:56:30.659" v="179" actId="20577"/>
          <ac:spMkLst>
            <pc:docMk/>
            <pc:sldMk cId="3870634679" sldId="448"/>
            <ac:spMk id="7171" creationId="{E224BC8B-2913-4038-A10D-36A485D9D174}"/>
          </ac:spMkLst>
        </pc:spChg>
        <pc:picChg chg="add mod">
          <ac:chgData name="Gé Verbeek" userId="20d2065d-8055-4a68-a463-00777506795f" providerId="ADAL" clId="{AF004D27-8AD6-4F11-8230-E0A1E81A7184}" dt="2024-09-05T13:01:44.440" v="191" actId="1076"/>
          <ac:picMkLst>
            <pc:docMk/>
            <pc:sldMk cId="3870634679" sldId="448"/>
            <ac:picMk id="3" creationId="{97FF3AEB-27C7-BCAF-ABE9-F5F41F40A1FC}"/>
          </ac:picMkLst>
        </pc:picChg>
        <pc:picChg chg="add mod">
          <ac:chgData name="Gé Verbeek" userId="20d2065d-8055-4a68-a463-00777506795f" providerId="ADAL" clId="{AF004D27-8AD6-4F11-8230-E0A1E81A7184}" dt="2024-09-05T13:03:18.629" v="193" actId="1076"/>
          <ac:picMkLst>
            <pc:docMk/>
            <pc:sldMk cId="3870634679" sldId="448"/>
            <ac:picMk id="5" creationId="{8EDDEC83-9EBD-2C41-D050-86BDE694E4B5}"/>
          </ac:picMkLst>
        </pc:picChg>
      </pc:sldChg>
      <pc:sldChg chg="modSp mod">
        <pc:chgData name="Gé Verbeek" userId="20d2065d-8055-4a68-a463-00777506795f" providerId="ADAL" clId="{AF004D27-8AD6-4F11-8230-E0A1E81A7184}" dt="2024-09-05T12:36:52.999" v="74" actId="20577"/>
        <pc:sldMkLst>
          <pc:docMk/>
          <pc:sldMk cId="3530842192" sldId="450"/>
        </pc:sldMkLst>
        <pc:spChg chg="mod">
          <ac:chgData name="Gé Verbeek" userId="20d2065d-8055-4a68-a463-00777506795f" providerId="ADAL" clId="{AF004D27-8AD6-4F11-8230-E0A1E81A7184}" dt="2024-09-05T12:36:52.999" v="74" actId="20577"/>
          <ac:spMkLst>
            <pc:docMk/>
            <pc:sldMk cId="3530842192" sldId="450"/>
            <ac:spMk id="7171" creationId="{E224BC8B-2913-4038-A10D-36A485D9D17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19-9-2024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9F02E0-DB6B-495D-8684-7297BB1858EF}" type="datetimeFigureOut">
              <a:rPr lang="nl-NL" smtClean="0"/>
              <a:t>19-9-2024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F2AE81-861B-4764-8A92-10FE93FC7A5B}" type="slidenum">
              <a:rPr lang="nl-NL" smtClean="0"/>
              <a:t>‹nr.›</a:t>
            </a:fld>
            <a:endParaRPr lang="nl-NL"/>
          </a:p>
        </p:txBody>
      </p:sp>
    </p:spTree>
    <p:extLst>
      <p:ext uri="{BB962C8B-B14F-4D97-AF65-F5344CB8AC3E}">
        <p14:creationId xmlns:p14="http://schemas.microsoft.com/office/powerpoint/2010/main" val="1927702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3</a:t>
            </a:fld>
            <a:endParaRPr lang="nl-NL" altLang="nl-NL"/>
          </a:p>
        </p:txBody>
      </p:sp>
    </p:spTree>
    <p:extLst>
      <p:ext uri="{BB962C8B-B14F-4D97-AF65-F5344CB8AC3E}">
        <p14:creationId xmlns:p14="http://schemas.microsoft.com/office/powerpoint/2010/main" val="13259665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15</a:t>
            </a:fld>
            <a:endParaRPr lang="nl-NL" altLang="nl-NL"/>
          </a:p>
        </p:txBody>
      </p:sp>
    </p:spTree>
    <p:extLst>
      <p:ext uri="{BB962C8B-B14F-4D97-AF65-F5344CB8AC3E}">
        <p14:creationId xmlns:p14="http://schemas.microsoft.com/office/powerpoint/2010/main" val="24977895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16</a:t>
            </a:fld>
            <a:endParaRPr lang="nl-NL" altLang="nl-NL"/>
          </a:p>
        </p:txBody>
      </p:sp>
    </p:spTree>
    <p:extLst>
      <p:ext uri="{BB962C8B-B14F-4D97-AF65-F5344CB8AC3E}">
        <p14:creationId xmlns:p14="http://schemas.microsoft.com/office/powerpoint/2010/main" val="2316066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20</a:t>
            </a:fld>
            <a:endParaRPr lang="nl-NL" altLang="nl-NL"/>
          </a:p>
        </p:txBody>
      </p:sp>
    </p:spTree>
    <p:extLst>
      <p:ext uri="{BB962C8B-B14F-4D97-AF65-F5344CB8AC3E}">
        <p14:creationId xmlns:p14="http://schemas.microsoft.com/office/powerpoint/2010/main" val="11140995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21</a:t>
            </a:fld>
            <a:endParaRPr lang="nl-NL" altLang="nl-NL"/>
          </a:p>
        </p:txBody>
      </p:sp>
    </p:spTree>
    <p:extLst>
      <p:ext uri="{BB962C8B-B14F-4D97-AF65-F5344CB8AC3E}">
        <p14:creationId xmlns:p14="http://schemas.microsoft.com/office/powerpoint/2010/main" val="2631154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22</a:t>
            </a:fld>
            <a:endParaRPr lang="nl-NL" altLang="nl-NL"/>
          </a:p>
        </p:txBody>
      </p:sp>
    </p:spTree>
    <p:extLst>
      <p:ext uri="{BB962C8B-B14F-4D97-AF65-F5344CB8AC3E}">
        <p14:creationId xmlns:p14="http://schemas.microsoft.com/office/powerpoint/2010/main" val="1743171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23</a:t>
            </a:fld>
            <a:endParaRPr lang="nl-NL" altLang="nl-NL"/>
          </a:p>
        </p:txBody>
      </p:sp>
    </p:spTree>
    <p:extLst>
      <p:ext uri="{BB962C8B-B14F-4D97-AF65-F5344CB8AC3E}">
        <p14:creationId xmlns:p14="http://schemas.microsoft.com/office/powerpoint/2010/main" val="11140995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24</a:t>
            </a:fld>
            <a:endParaRPr lang="nl-NL" altLang="nl-NL"/>
          </a:p>
        </p:txBody>
      </p:sp>
    </p:spTree>
    <p:extLst>
      <p:ext uri="{BB962C8B-B14F-4D97-AF65-F5344CB8AC3E}">
        <p14:creationId xmlns:p14="http://schemas.microsoft.com/office/powerpoint/2010/main" val="639598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25</a:t>
            </a:fld>
            <a:endParaRPr lang="nl-NL" altLang="nl-NL"/>
          </a:p>
        </p:txBody>
      </p:sp>
    </p:spTree>
    <p:extLst>
      <p:ext uri="{BB962C8B-B14F-4D97-AF65-F5344CB8AC3E}">
        <p14:creationId xmlns:p14="http://schemas.microsoft.com/office/powerpoint/2010/main" val="2631154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26</a:t>
            </a:fld>
            <a:endParaRPr lang="nl-NL" altLang="nl-NL"/>
          </a:p>
        </p:txBody>
      </p:sp>
    </p:spTree>
    <p:extLst>
      <p:ext uri="{BB962C8B-B14F-4D97-AF65-F5344CB8AC3E}">
        <p14:creationId xmlns:p14="http://schemas.microsoft.com/office/powerpoint/2010/main" val="416173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4</a:t>
            </a:fld>
            <a:endParaRPr lang="nl-NL" altLang="nl-NL"/>
          </a:p>
        </p:txBody>
      </p:sp>
    </p:spTree>
    <p:extLst>
      <p:ext uri="{BB962C8B-B14F-4D97-AF65-F5344CB8AC3E}">
        <p14:creationId xmlns:p14="http://schemas.microsoft.com/office/powerpoint/2010/main" val="2705107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6</a:t>
            </a:fld>
            <a:endParaRPr lang="nl-NL" altLang="nl-NL"/>
          </a:p>
        </p:txBody>
      </p:sp>
    </p:spTree>
    <p:extLst>
      <p:ext uri="{BB962C8B-B14F-4D97-AF65-F5344CB8AC3E}">
        <p14:creationId xmlns:p14="http://schemas.microsoft.com/office/powerpoint/2010/main" val="1324254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7</a:t>
            </a:fld>
            <a:endParaRPr lang="nl-NL" altLang="nl-NL"/>
          </a:p>
        </p:txBody>
      </p:sp>
    </p:spTree>
    <p:extLst>
      <p:ext uri="{BB962C8B-B14F-4D97-AF65-F5344CB8AC3E}">
        <p14:creationId xmlns:p14="http://schemas.microsoft.com/office/powerpoint/2010/main" val="39697703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8</a:t>
            </a:fld>
            <a:endParaRPr lang="nl-NL" altLang="nl-NL"/>
          </a:p>
        </p:txBody>
      </p:sp>
    </p:spTree>
    <p:extLst>
      <p:ext uri="{BB962C8B-B14F-4D97-AF65-F5344CB8AC3E}">
        <p14:creationId xmlns:p14="http://schemas.microsoft.com/office/powerpoint/2010/main" val="466452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9</a:t>
            </a:fld>
            <a:endParaRPr lang="nl-NL" altLang="nl-NL"/>
          </a:p>
        </p:txBody>
      </p:sp>
    </p:spTree>
    <p:extLst>
      <p:ext uri="{BB962C8B-B14F-4D97-AF65-F5344CB8AC3E}">
        <p14:creationId xmlns:p14="http://schemas.microsoft.com/office/powerpoint/2010/main" val="1862749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10</a:t>
            </a:fld>
            <a:endParaRPr lang="nl-NL" altLang="nl-NL"/>
          </a:p>
        </p:txBody>
      </p:sp>
    </p:spTree>
    <p:extLst>
      <p:ext uri="{BB962C8B-B14F-4D97-AF65-F5344CB8AC3E}">
        <p14:creationId xmlns:p14="http://schemas.microsoft.com/office/powerpoint/2010/main" val="1169272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13</a:t>
            </a:fld>
            <a:endParaRPr lang="nl-NL" altLang="nl-NL"/>
          </a:p>
        </p:txBody>
      </p:sp>
    </p:spTree>
    <p:extLst>
      <p:ext uri="{BB962C8B-B14F-4D97-AF65-F5344CB8AC3E}">
        <p14:creationId xmlns:p14="http://schemas.microsoft.com/office/powerpoint/2010/main" val="1608023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jdelijke aanduiding voor dia-afbeelding 1">
            <a:extLst>
              <a:ext uri="{FF2B5EF4-FFF2-40B4-BE49-F238E27FC236}">
                <a16:creationId xmlns:a16="http://schemas.microsoft.com/office/drawing/2014/main" id="{1C13E056-3467-4DB7-ACF5-FEEB917C2D9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Tijdelijke aanduiding voor notities 2">
            <a:extLst>
              <a:ext uri="{FF2B5EF4-FFF2-40B4-BE49-F238E27FC236}">
                <a16:creationId xmlns:a16="http://schemas.microsoft.com/office/drawing/2014/main" id="{E13258CD-7466-4121-9F6E-C07A30B44B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nl-NL" altLang="nl-NL"/>
          </a:p>
        </p:txBody>
      </p:sp>
      <p:sp>
        <p:nvSpPr>
          <p:cNvPr id="6148" name="Tijdelijke aanduiding voor dianummer 3">
            <a:extLst>
              <a:ext uri="{FF2B5EF4-FFF2-40B4-BE49-F238E27FC236}">
                <a16:creationId xmlns:a16="http://schemas.microsoft.com/office/drawing/2014/main" id="{C9A7B717-2C24-4EA4-9553-56AEF89AE2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37810C9-7125-43D1-9871-930FCE97917F}" type="slidenum">
              <a:rPr lang="nl-NL" altLang="nl-NL" smtClean="0"/>
              <a:pPr/>
              <a:t>14</a:t>
            </a:fld>
            <a:endParaRPr lang="nl-NL" altLang="nl-NL"/>
          </a:p>
        </p:txBody>
      </p:sp>
    </p:spTree>
    <p:extLst>
      <p:ext uri="{BB962C8B-B14F-4D97-AF65-F5344CB8AC3E}">
        <p14:creationId xmlns:p14="http://schemas.microsoft.com/office/powerpoint/2010/main" val="6767558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kstvak 3"/>
          <p:cNvSpPr txBox="1"/>
          <p:nvPr userDrawn="1"/>
        </p:nvSpPr>
        <p:spPr>
          <a:xfrm>
            <a:off x="1087655" y="6098221"/>
            <a:ext cx="6240021" cy="457190"/>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kstvak 4"/>
          <p:cNvSpPr txBox="1"/>
          <p:nvPr userDrawn="1"/>
        </p:nvSpPr>
        <p:spPr>
          <a:xfrm>
            <a:off x="1130533" y="6142150"/>
            <a:ext cx="5963286" cy="369332"/>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Afbeelding 3"/>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4.xml"/><Relationship Id="rId1" Type="http://schemas.openxmlformats.org/officeDocument/2006/relationships/video" Target="https://www.youtube.com/embed/7TFNKI1U2xU?feature=oembe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4.xml"/><Relationship Id="rId1" Type="http://schemas.openxmlformats.org/officeDocument/2006/relationships/video" Target="https://www.youtube.com/embed/S0UKwCp9EkA?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0736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3" y="592001"/>
            <a:ext cx="8798021" cy="996950"/>
          </a:xfrm>
        </p:spPr>
        <p:txBody>
          <a:bodyPr>
            <a:normAutofit fontScale="90000"/>
          </a:bodyPr>
          <a:lstStyle/>
          <a:p>
            <a:pPr eaLnBrk="1" hangingPunct="1"/>
            <a:r>
              <a:rPr lang="nl-NL" altLang="nl-NL" dirty="0"/>
              <a:t>Verschillende plantaardige cellen</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478844" cy="4738260"/>
          </a:xfrm>
        </p:spPr>
        <p:txBody>
          <a:bodyPr>
            <a:normAutofit fontScale="85000" lnSpcReduction="20000"/>
          </a:bodyPr>
          <a:lstStyle/>
          <a:p>
            <a:pPr marL="342900" indent="-342900">
              <a:defRPr/>
            </a:pPr>
            <a:r>
              <a:rPr lang="nl-NL" b="1" dirty="0" err="1">
                <a:solidFill>
                  <a:srgbClr val="00B050"/>
                </a:solidFill>
              </a:rPr>
              <a:t>Phloemcellen</a:t>
            </a:r>
            <a:r>
              <a:rPr lang="nl-NL" b="1" dirty="0">
                <a:solidFill>
                  <a:srgbClr val="00B050"/>
                </a:solidFill>
              </a:rPr>
              <a:t>:</a:t>
            </a:r>
            <a:br>
              <a:rPr lang="nl-NL" dirty="0"/>
            </a:br>
            <a:r>
              <a:rPr lang="nl-NL" b="1" i="1" dirty="0"/>
              <a:t>Functie: </a:t>
            </a:r>
            <a:r>
              <a:rPr lang="nl-NL" dirty="0"/>
              <a:t>Transporteren suikers en andere organische stoffen die in de bladeren zijn geproduceerd naar andere delen van de plant.</a:t>
            </a:r>
            <a:br>
              <a:rPr lang="nl-NL" dirty="0"/>
            </a:br>
            <a:r>
              <a:rPr lang="nl-NL" b="1" i="1" dirty="0"/>
              <a:t>Kenmerken: </a:t>
            </a:r>
            <a:r>
              <a:rPr lang="nl-NL" dirty="0"/>
              <a:t>Bestaan uit verschillende celtypen, zoals zeefcellen (die de transporten van voedingsstoffen mogelijk maken) en begeleidende cellen (die helpen met de voeding en ondersteuning van zeefcellen). </a:t>
            </a:r>
            <a:r>
              <a:rPr lang="nl-NL" dirty="0" err="1"/>
              <a:t>Phloemcellen</a:t>
            </a:r>
            <a:r>
              <a:rPr lang="nl-NL" dirty="0"/>
              <a:t> zijn meestal levend bij volwassenheid en hebben dunne celwanden.</a:t>
            </a:r>
            <a:br>
              <a:rPr lang="nl-NL" dirty="0"/>
            </a:br>
            <a:r>
              <a:rPr lang="nl-NL" b="1" i="1" dirty="0"/>
              <a:t>Locatie:</a:t>
            </a:r>
            <a:r>
              <a:rPr lang="nl-NL" dirty="0"/>
              <a:t> Vinden we ook in de vaatbundels van stelen en wortels, meestal naast xyleem.</a:t>
            </a:r>
          </a:p>
          <a:p>
            <a:pPr marL="342900" indent="-342900">
              <a:defRPr/>
            </a:pPr>
            <a:endParaRPr lang="nl-NL" dirty="0"/>
          </a:p>
          <a:p>
            <a:pPr marL="342900" indent="-342900">
              <a:defRPr/>
            </a:pPr>
            <a:r>
              <a:rPr lang="nl-NL" b="1" dirty="0">
                <a:solidFill>
                  <a:srgbClr val="00B050"/>
                </a:solidFill>
              </a:rPr>
              <a:t>Huidmondjes (Stomata):</a:t>
            </a:r>
            <a:br>
              <a:rPr lang="nl-NL" dirty="0"/>
            </a:br>
            <a:r>
              <a:rPr lang="nl-NL" b="1" i="1" dirty="0"/>
              <a:t>Functie:</a:t>
            </a:r>
            <a:r>
              <a:rPr lang="nl-NL" dirty="0"/>
              <a:t> Reguleren de gasuitwisseling (zoals zuurstof en kooldioxide) en het waterverbruik via verdamping.</a:t>
            </a:r>
            <a:br>
              <a:rPr lang="nl-NL" dirty="0"/>
            </a:br>
            <a:r>
              <a:rPr lang="nl-NL" b="1" i="1" dirty="0"/>
              <a:t>Kenmerken:</a:t>
            </a:r>
            <a:r>
              <a:rPr lang="nl-NL" dirty="0"/>
              <a:t> Bestaan uit twee sluitcellen die de opening van het huidmondje omringen. Deze cellen kunnen openen en sluiten om de gasuitwisseling te reguleren.</a:t>
            </a:r>
            <a:br>
              <a:rPr lang="nl-NL" dirty="0"/>
            </a:br>
            <a:r>
              <a:rPr lang="nl-NL" b="1" i="1" dirty="0"/>
              <a:t>Locatie:</a:t>
            </a:r>
            <a:r>
              <a:rPr lang="nl-NL" dirty="0"/>
              <a:t> Komen voor op de oppervlakte van bladeren en stengels.</a:t>
            </a:r>
          </a:p>
        </p:txBody>
      </p:sp>
      <p:pic>
        <p:nvPicPr>
          <p:cNvPr id="3" name="Afbeelding 2">
            <a:extLst>
              <a:ext uri="{FF2B5EF4-FFF2-40B4-BE49-F238E27FC236}">
                <a16:creationId xmlns:a16="http://schemas.microsoft.com/office/drawing/2014/main" id="{B3D76A62-E695-4CE4-32AB-BCAB3A5DAEB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06201" y="145246"/>
            <a:ext cx="2859488" cy="1765630"/>
          </a:xfrm>
          <a:prstGeom prst="rect">
            <a:avLst/>
          </a:prstGeom>
        </p:spPr>
      </p:pic>
      <p:pic>
        <p:nvPicPr>
          <p:cNvPr id="5" name="Afbeelding 4">
            <a:extLst>
              <a:ext uri="{FF2B5EF4-FFF2-40B4-BE49-F238E27FC236}">
                <a16:creationId xmlns:a16="http://schemas.microsoft.com/office/drawing/2014/main" id="{206F627A-72DF-8EC9-2D57-1E4D4B84ADD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56430" y="5213434"/>
            <a:ext cx="2623811" cy="1499320"/>
          </a:xfrm>
          <a:prstGeom prst="rect">
            <a:avLst/>
          </a:prstGeom>
        </p:spPr>
      </p:pic>
    </p:spTree>
    <p:extLst>
      <p:ext uri="{BB962C8B-B14F-4D97-AF65-F5344CB8AC3E}">
        <p14:creationId xmlns:p14="http://schemas.microsoft.com/office/powerpoint/2010/main" val="205347748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0B3106-153C-4E5D-57D1-418200B55A6D}"/>
              </a:ext>
            </a:extLst>
          </p:cNvPr>
          <p:cNvSpPr>
            <a:spLocks noGrp="1"/>
          </p:cNvSpPr>
          <p:nvPr>
            <p:ph type="title"/>
          </p:nvPr>
        </p:nvSpPr>
        <p:spPr/>
        <p:txBody>
          <a:bodyPr/>
          <a:lstStyle/>
          <a:p>
            <a:r>
              <a:rPr lang="nl-NL" dirty="0"/>
              <a:t>Plantencel onder </a:t>
            </a:r>
            <a:r>
              <a:rPr lang="nl-NL"/>
              <a:t>de microscoop</a:t>
            </a:r>
            <a:endParaRPr lang="nl-NL" dirty="0"/>
          </a:p>
        </p:txBody>
      </p:sp>
      <p:pic>
        <p:nvPicPr>
          <p:cNvPr id="4" name="Onlinemedia 3" title="Plant cells under the microscope">
            <a:hlinkClick r:id="" action="ppaction://media"/>
            <a:extLst>
              <a:ext uri="{FF2B5EF4-FFF2-40B4-BE49-F238E27FC236}">
                <a16:creationId xmlns:a16="http://schemas.microsoft.com/office/drawing/2014/main" id="{2B7E6CC9-505E-4209-0F32-A6A9B5C0B16F}"/>
              </a:ext>
            </a:extLst>
          </p:cNvPr>
          <p:cNvPicPr>
            <a:picLocks noGrp="1" noRot="1" noChangeAspect="1"/>
          </p:cNvPicPr>
          <p:nvPr>
            <p:ph idx="1"/>
            <a:videoFile r:link="rId1"/>
          </p:nvPr>
        </p:nvPicPr>
        <p:blipFill>
          <a:blip r:embed="rId3"/>
          <a:stretch>
            <a:fillRect/>
          </a:stretch>
        </p:blipFill>
        <p:spPr>
          <a:xfrm>
            <a:off x="2053087" y="1728788"/>
            <a:ext cx="6770238" cy="5077215"/>
          </a:xfrm>
          <a:prstGeom prst="rect">
            <a:avLst/>
          </a:prstGeom>
        </p:spPr>
      </p:pic>
    </p:spTree>
    <p:extLst>
      <p:ext uri="{BB962C8B-B14F-4D97-AF65-F5344CB8AC3E}">
        <p14:creationId xmlns:p14="http://schemas.microsoft.com/office/powerpoint/2010/main" val="112245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71A9EC-D521-0ED6-57B6-576D74E62FA3}"/>
              </a:ext>
            </a:extLst>
          </p:cNvPr>
          <p:cNvSpPr>
            <a:spLocks noGrp="1"/>
          </p:cNvSpPr>
          <p:nvPr>
            <p:ph type="title"/>
          </p:nvPr>
        </p:nvSpPr>
        <p:spPr/>
        <p:txBody>
          <a:bodyPr/>
          <a:lstStyle/>
          <a:p>
            <a:r>
              <a:rPr lang="nl-NL" dirty="0"/>
              <a:t>Hormonen</a:t>
            </a:r>
          </a:p>
        </p:txBody>
      </p:sp>
      <p:sp>
        <p:nvSpPr>
          <p:cNvPr id="3" name="Tijdelijke aanduiding voor inhoud 2">
            <a:extLst>
              <a:ext uri="{FF2B5EF4-FFF2-40B4-BE49-F238E27FC236}">
                <a16:creationId xmlns:a16="http://schemas.microsoft.com/office/drawing/2014/main" id="{D93BD98C-52A7-FCEC-EB98-B7B2CB732761}"/>
              </a:ext>
            </a:extLst>
          </p:cNvPr>
          <p:cNvSpPr>
            <a:spLocks noGrp="1"/>
          </p:cNvSpPr>
          <p:nvPr>
            <p:ph idx="1"/>
          </p:nvPr>
        </p:nvSpPr>
        <p:spPr>
          <a:xfrm>
            <a:off x="827049" y="1656000"/>
            <a:ext cx="7740000" cy="4351338"/>
          </a:xfrm>
        </p:spPr>
        <p:txBody>
          <a:bodyPr/>
          <a:lstStyle/>
          <a:p>
            <a:pPr indent="0">
              <a:buNone/>
            </a:pPr>
            <a:r>
              <a:rPr lang="nl-NL" dirty="0"/>
              <a:t>Al deze miljoenen “fabriekjes” of plantencellen zijn georganiseerd in weefsels en organen.</a:t>
            </a:r>
          </a:p>
          <a:p>
            <a:pPr indent="0">
              <a:buNone/>
            </a:pPr>
            <a:endParaRPr lang="nl-NL" dirty="0"/>
          </a:p>
          <a:p>
            <a:pPr indent="0">
              <a:buNone/>
            </a:pPr>
            <a:r>
              <a:rPr lang="nl-NL" dirty="0"/>
              <a:t>Ze werken nauw samen dus er moet gecommuniceerd worden.</a:t>
            </a:r>
          </a:p>
          <a:p>
            <a:pPr indent="0">
              <a:buNone/>
            </a:pPr>
            <a:endParaRPr lang="nl-NL" dirty="0"/>
          </a:p>
          <a:p>
            <a:pPr indent="0">
              <a:buNone/>
            </a:pPr>
            <a:r>
              <a:rPr lang="nl-NL" dirty="0"/>
              <a:t>De plantenhormonen fungeren hierbij vaak als koerier.</a:t>
            </a:r>
          </a:p>
        </p:txBody>
      </p:sp>
      <p:pic>
        <p:nvPicPr>
          <p:cNvPr id="4" name="Afbeelding 3">
            <a:extLst>
              <a:ext uri="{FF2B5EF4-FFF2-40B4-BE49-F238E27FC236}">
                <a16:creationId xmlns:a16="http://schemas.microsoft.com/office/drawing/2014/main" id="{D9A16E2C-C716-1545-3055-257786BA0D7C}"/>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126575" y="15862"/>
            <a:ext cx="3040543" cy="3221860"/>
          </a:xfrm>
          <a:prstGeom prst="rect">
            <a:avLst/>
          </a:prstGeom>
        </p:spPr>
      </p:pic>
    </p:spTree>
    <p:extLst>
      <p:ext uri="{BB962C8B-B14F-4D97-AF65-F5344CB8AC3E}">
        <p14:creationId xmlns:p14="http://schemas.microsoft.com/office/powerpoint/2010/main" val="1325789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Meristemen</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271146" cy="4738260"/>
          </a:xfrm>
        </p:spPr>
        <p:txBody>
          <a:bodyPr>
            <a:normAutofit/>
          </a:bodyPr>
          <a:lstStyle/>
          <a:p>
            <a:pPr indent="0">
              <a:buNone/>
              <a:defRPr/>
            </a:pPr>
            <a:r>
              <a:rPr lang="nl-NL" dirty="0"/>
              <a:t>Meristemen zijn gespecialiseerde weefsels in planten die zorgen voor het delen van cellen.</a:t>
            </a:r>
          </a:p>
          <a:p>
            <a:pPr indent="0">
              <a:buNone/>
              <a:defRPr/>
            </a:pPr>
            <a:endParaRPr lang="nl-NL" dirty="0"/>
          </a:p>
          <a:p>
            <a:pPr indent="0">
              <a:buNone/>
              <a:defRPr/>
            </a:pPr>
            <a:r>
              <a:rPr lang="nl-NL" dirty="0"/>
              <a:t>Deze cellen kunnen zich delen en differentiëren in verschillende celtypen, wat bijdraagt aan de groei van de plant.</a:t>
            </a:r>
          </a:p>
          <a:p>
            <a:pPr indent="0">
              <a:buNone/>
              <a:defRPr/>
            </a:pPr>
            <a:endParaRPr lang="nl-NL" dirty="0"/>
          </a:p>
          <a:p>
            <a:pPr indent="0">
              <a:buNone/>
              <a:defRPr/>
            </a:pPr>
            <a:r>
              <a:rPr lang="nl-NL" dirty="0"/>
              <a:t>Er zijn verschillende soorten meristemen die zich op verschillende plaatsen in de plant bevinden</a:t>
            </a:r>
          </a:p>
        </p:txBody>
      </p:sp>
    </p:spTree>
    <p:extLst>
      <p:ext uri="{BB962C8B-B14F-4D97-AF65-F5344CB8AC3E}">
        <p14:creationId xmlns:p14="http://schemas.microsoft.com/office/powerpoint/2010/main" val="119264946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8737636" cy="996950"/>
          </a:xfrm>
        </p:spPr>
        <p:txBody>
          <a:bodyPr>
            <a:normAutofit/>
          </a:bodyPr>
          <a:lstStyle/>
          <a:p>
            <a:pPr eaLnBrk="1" hangingPunct="1"/>
            <a:r>
              <a:rPr lang="nl-NL" dirty="0"/>
              <a:t>Apicale meristemen</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293962"/>
            <a:ext cx="8867210" cy="5355174"/>
          </a:xfrm>
        </p:spPr>
        <p:txBody>
          <a:bodyPr>
            <a:normAutofit/>
          </a:bodyPr>
          <a:lstStyle/>
          <a:p>
            <a:pPr indent="0">
              <a:buNone/>
              <a:defRPr/>
            </a:pPr>
            <a:endParaRPr lang="nl-NL" dirty="0"/>
          </a:p>
          <a:p>
            <a:pPr marL="342900" indent="-342900">
              <a:defRPr/>
            </a:pPr>
            <a:r>
              <a:rPr lang="nl-NL" b="1" i="1" dirty="0">
                <a:solidFill>
                  <a:srgbClr val="00B050"/>
                </a:solidFill>
              </a:rPr>
              <a:t>Locatie</a:t>
            </a:r>
            <a:r>
              <a:rPr lang="nl-NL" dirty="0"/>
              <a:t>: Gevonden aan de toppen van wortels en scheuten.</a:t>
            </a:r>
          </a:p>
          <a:p>
            <a:pPr marL="342900" indent="-342900">
              <a:defRPr/>
            </a:pPr>
            <a:r>
              <a:rPr lang="nl-NL" b="1" i="1" dirty="0">
                <a:solidFill>
                  <a:srgbClr val="00B050"/>
                </a:solidFill>
              </a:rPr>
              <a:t>Functie</a:t>
            </a:r>
            <a:r>
              <a:rPr lang="nl-NL" dirty="0"/>
              <a:t>: Verantwoordelijk voor de primaire groei van de              plant, wat leidt tot de verlenging van de wortels en             scheuten. Apicale meristemen zorgen voor de lengtegroei van de plant.</a:t>
            </a:r>
          </a:p>
          <a:p>
            <a:pPr marL="342900" indent="-342900">
              <a:defRPr/>
            </a:pPr>
            <a:r>
              <a:rPr lang="nl-NL" b="1" i="1" dirty="0">
                <a:solidFill>
                  <a:srgbClr val="00B050"/>
                </a:solidFill>
              </a:rPr>
              <a:t>Soorten</a:t>
            </a:r>
            <a:r>
              <a:rPr lang="nl-NL" dirty="0"/>
              <a:t>:</a:t>
            </a:r>
            <a:br>
              <a:rPr lang="nl-NL" dirty="0"/>
            </a:br>
            <a:r>
              <a:rPr lang="nl-NL" dirty="0"/>
              <a:t>	-</a:t>
            </a:r>
            <a:r>
              <a:rPr lang="nl-NL" b="1" i="1" dirty="0">
                <a:solidFill>
                  <a:srgbClr val="00B050"/>
                </a:solidFill>
              </a:rPr>
              <a:t>Wortel apicaal meristeem</a:t>
            </a:r>
            <a:r>
              <a:rPr lang="nl-NL" dirty="0"/>
              <a:t>: Bevindt zich aan de</a:t>
            </a:r>
            <a:br>
              <a:rPr lang="nl-NL" b="1" i="1" dirty="0"/>
            </a:br>
            <a:r>
              <a:rPr lang="nl-NL" b="1" i="1" dirty="0"/>
              <a:t>       </a:t>
            </a:r>
            <a:r>
              <a:rPr lang="nl-NL" dirty="0"/>
              <a:t> uiteinden van wortels en zorgt voor de groei in de</a:t>
            </a:r>
            <a:br>
              <a:rPr lang="nl-NL" dirty="0"/>
            </a:br>
            <a:r>
              <a:rPr lang="nl-NL" dirty="0"/>
              <a:t>        lengte van de wortels.</a:t>
            </a:r>
            <a:br>
              <a:rPr lang="nl-NL" dirty="0"/>
            </a:br>
            <a:r>
              <a:rPr lang="nl-NL" dirty="0"/>
              <a:t>	-</a:t>
            </a:r>
            <a:r>
              <a:rPr lang="nl-NL" b="1" i="1" dirty="0">
                <a:solidFill>
                  <a:srgbClr val="00B050"/>
                </a:solidFill>
              </a:rPr>
              <a:t>Scheut apicaal meristeem</a:t>
            </a:r>
            <a:r>
              <a:rPr lang="nl-NL" dirty="0"/>
              <a:t>: Bevindt zich aan de toppen</a:t>
            </a:r>
            <a:br>
              <a:rPr lang="nl-NL" dirty="0"/>
            </a:br>
            <a:r>
              <a:rPr lang="nl-NL" dirty="0"/>
              <a:t>        van stengels en scheuten en zorgt voor de groei in de</a:t>
            </a:r>
            <a:br>
              <a:rPr lang="nl-NL" dirty="0"/>
            </a:br>
            <a:r>
              <a:rPr lang="nl-NL" dirty="0"/>
              <a:t>        lengte van stengels en de ontwikkeling van bladeren en</a:t>
            </a:r>
            <a:br>
              <a:rPr lang="nl-NL" dirty="0"/>
            </a:br>
            <a:r>
              <a:rPr lang="nl-NL" dirty="0"/>
              <a:t>        bloemen.</a:t>
            </a:r>
          </a:p>
        </p:txBody>
      </p:sp>
    </p:spTree>
    <p:extLst>
      <p:ext uri="{BB962C8B-B14F-4D97-AF65-F5344CB8AC3E}">
        <p14:creationId xmlns:p14="http://schemas.microsoft.com/office/powerpoint/2010/main" val="81208749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3" end="3"/>
                                            </p:txEl>
                                          </p:spTgt>
                                        </p:tgtEl>
                                        <p:attrNameLst>
                                          <p:attrName>style.visibility</p:attrName>
                                        </p:attrNameLst>
                                      </p:cBhvr>
                                      <p:to>
                                        <p:strVal val="visible"/>
                                      </p:to>
                                    </p:set>
                                    <p:animEffect transition="in" filter="fade">
                                      <p:cBhvr>
                                        <p:cTn id="14" dur="1000"/>
                                        <p:tgtEl>
                                          <p:spTgt spid="7171">
                                            <p:txEl>
                                              <p:pRg st="3" end="3"/>
                                            </p:txEl>
                                          </p:spTgt>
                                        </p:tgtEl>
                                      </p:cBhvr>
                                    </p:animEffect>
                                    <p:anim calcmode="lin" valueType="num">
                                      <p:cBhvr>
                                        <p:cTn id="15"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dirty="0"/>
              <a:t>Laterale meristemen</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40278" y="1910876"/>
            <a:ext cx="9169879" cy="4738260"/>
          </a:xfrm>
        </p:spPr>
        <p:txBody>
          <a:bodyPr>
            <a:normAutofit/>
          </a:bodyPr>
          <a:lstStyle/>
          <a:p>
            <a:pPr marL="342900" indent="-342900">
              <a:defRPr/>
            </a:pPr>
            <a:r>
              <a:rPr lang="nl-NL" b="1" i="1" dirty="0">
                <a:solidFill>
                  <a:srgbClr val="00B050"/>
                </a:solidFill>
              </a:rPr>
              <a:t>Locatie</a:t>
            </a:r>
            <a:r>
              <a:rPr lang="nl-NL" dirty="0"/>
              <a:t>: Gevonden langs de zijden van stengels en wortels.</a:t>
            </a:r>
          </a:p>
          <a:p>
            <a:pPr marL="342900" indent="-342900">
              <a:defRPr/>
            </a:pPr>
            <a:r>
              <a:rPr lang="nl-NL" b="1" i="1" dirty="0">
                <a:solidFill>
                  <a:srgbClr val="00B050"/>
                </a:solidFill>
              </a:rPr>
              <a:t>Functie</a:t>
            </a:r>
            <a:r>
              <a:rPr lang="nl-NL" dirty="0"/>
              <a:t>: Verantwoordelijk voor de secundaire groei van de plant, wat leidt tot de verdikking van stengels en wortels. Laterale meristemen zorgen voor de diktegroei van de plant.</a:t>
            </a:r>
          </a:p>
          <a:p>
            <a:pPr marL="342900" indent="-342900">
              <a:defRPr/>
            </a:pPr>
            <a:r>
              <a:rPr lang="nl-NL" b="1" i="1" dirty="0">
                <a:solidFill>
                  <a:srgbClr val="00B050"/>
                </a:solidFill>
              </a:rPr>
              <a:t>Soorten</a:t>
            </a:r>
            <a:r>
              <a:rPr lang="nl-NL" dirty="0"/>
              <a:t>:</a:t>
            </a:r>
            <a:br>
              <a:rPr lang="nl-NL" dirty="0"/>
            </a:br>
            <a:r>
              <a:rPr lang="nl-NL" dirty="0"/>
              <a:t>	-</a:t>
            </a:r>
            <a:r>
              <a:rPr lang="nl-NL" b="1" i="1" dirty="0">
                <a:solidFill>
                  <a:srgbClr val="00B050"/>
                </a:solidFill>
              </a:rPr>
              <a:t>Vaatcambium</a:t>
            </a:r>
            <a:r>
              <a:rPr lang="nl-NL" dirty="0"/>
              <a:t>: Bevindt zich tussen het xyleem en floëem</a:t>
            </a:r>
            <a:br>
              <a:rPr lang="nl-NL" dirty="0"/>
            </a:br>
            <a:r>
              <a:rPr lang="nl-NL" dirty="0"/>
              <a:t>        in vaatbundels. Het produceert secundair xyleem (hout)</a:t>
            </a:r>
            <a:br>
              <a:rPr lang="nl-NL" dirty="0"/>
            </a:br>
            <a:r>
              <a:rPr lang="nl-NL" dirty="0"/>
              <a:t>        naar binnen toe en secundair floëem (bast) naar buiten toe.</a:t>
            </a:r>
            <a:br>
              <a:rPr lang="nl-NL" dirty="0"/>
            </a:br>
            <a:r>
              <a:rPr lang="nl-NL" dirty="0"/>
              <a:t>	-</a:t>
            </a:r>
            <a:r>
              <a:rPr lang="nl-NL" b="1" i="1" dirty="0">
                <a:solidFill>
                  <a:srgbClr val="00B050"/>
                </a:solidFill>
              </a:rPr>
              <a:t>Kurkcambium</a:t>
            </a:r>
            <a:r>
              <a:rPr lang="nl-NL" dirty="0"/>
              <a:t>: Bevindt zich aan de buitenkant van de stam</a:t>
            </a:r>
            <a:br>
              <a:rPr lang="nl-NL" dirty="0"/>
            </a:br>
            <a:r>
              <a:rPr lang="nl-NL" dirty="0"/>
              <a:t>        en wortels en produceert periderm, een beschermende</a:t>
            </a:r>
            <a:br>
              <a:rPr lang="nl-NL" dirty="0"/>
            </a:br>
            <a:r>
              <a:rPr lang="nl-NL" dirty="0"/>
              <a:t>        laag die de epidermis vervangt in oudere plantendelen.</a:t>
            </a:r>
          </a:p>
        </p:txBody>
      </p:sp>
    </p:spTree>
    <p:extLst>
      <p:ext uri="{BB962C8B-B14F-4D97-AF65-F5344CB8AC3E}">
        <p14:creationId xmlns:p14="http://schemas.microsoft.com/office/powerpoint/2010/main" val="181262776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2" end="2"/>
                                            </p:txEl>
                                          </p:spTgt>
                                        </p:tgtEl>
                                        <p:attrNameLst>
                                          <p:attrName>style.visibility</p:attrName>
                                        </p:attrNameLst>
                                      </p:cBhvr>
                                      <p:to>
                                        <p:strVal val="visible"/>
                                      </p:to>
                                    </p:set>
                                    <p:animEffect transition="in" filter="fade">
                                      <p:cBhvr>
                                        <p:cTn id="14" dur="1000"/>
                                        <p:tgtEl>
                                          <p:spTgt spid="7171">
                                            <p:txEl>
                                              <p:pRg st="2" end="2"/>
                                            </p:txEl>
                                          </p:spTgt>
                                        </p:tgtEl>
                                      </p:cBhvr>
                                    </p:animEffect>
                                    <p:anim calcmode="lin" valueType="num">
                                      <p:cBhvr>
                                        <p:cTn id="15"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b="1" dirty="0" err="1"/>
              <a:t>Intercallaire</a:t>
            </a:r>
            <a:r>
              <a:rPr lang="nl-NL" b="1" dirty="0"/>
              <a:t> meristemen</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910876"/>
            <a:ext cx="7886699" cy="4738260"/>
          </a:xfrm>
        </p:spPr>
        <p:txBody>
          <a:bodyPr>
            <a:normAutofit/>
          </a:bodyPr>
          <a:lstStyle/>
          <a:p>
            <a:pPr marL="342900" indent="-342900"/>
            <a:r>
              <a:rPr lang="nl-NL" b="1" dirty="0">
                <a:solidFill>
                  <a:srgbClr val="00B050"/>
                </a:solidFill>
              </a:rPr>
              <a:t>Locatie</a:t>
            </a:r>
            <a:r>
              <a:rPr lang="nl-NL" dirty="0"/>
              <a:t>: Gevonden op knopen (waar bladeren aan de stengel zijn bevestigd) en aan de basis van bladeren bij grassen.</a:t>
            </a:r>
          </a:p>
          <a:p>
            <a:pPr marL="342900" indent="-342900"/>
            <a:endParaRPr lang="nl-NL" dirty="0"/>
          </a:p>
          <a:p>
            <a:pPr marL="342900" indent="-342900"/>
            <a:endParaRPr lang="nl-NL" dirty="0"/>
          </a:p>
          <a:p>
            <a:pPr marL="342900" indent="-342900"/>
            <a:r>
              <a:rPr lang="nl-NL" b="1" dirty="0">
                <a:solidFill>
                  <a:srgbClr val="00B050"/>
                </a:solidFill>
              </a:rPr>
              <a:t>Functie</a:t>
            </a:r>
            <a:r>
              <a:rPr lang="nl-NL" dirty="0"/>
              <a:t>: Deze meristemen zijn verantwoordelijk voor de snelle groei van bladeren en stengels. Ze zorgen ervoor dat gras na het maaien snel kan </a:t>
            </a:r>
            <a:r>
              <a:rPr lang="nl-NL" dirty="0" err="1"/>
              <a:t>teruggroeien</a:t>
            </a:r>
            <a:r>
              <a:rPr lang="nl-NL" dirty="0"/>
              <a:t>.</a:t>
            </a:r>
          </a:p>
          <a:p>
            <a:pPr indent="0">
              <a:buNone/>
              <a:defRPr/>
            </a:pPr>
            <a:endParaRPr lang="nl-NL" dirty="0"/>
          </a:p>
        </p:txBody>
      </p:sp>
    </p:spTree>
    <p:extLst>
      <p:ext uri="{BB962C8B-B14F-4D97-AF65-F5344CB8AC3E}">
        <p14:creationId xmlns:p14="http://schemas.microsoft.com/office/powerpoint/2010/main" val="149380677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3" end="3"/>
                                            </p:txEl>
                                          </p:spTgt>
                                        </p:tgtEl>
                                        <p:attrNameLst>
                                          <p:attrName>style.visibility</p:attrName>
                                        </p:attrNameLst>
                                      </p:cBhvr>
                                      <p:to>
                                        <p:strVal val="visible"/>
                                      </p:to>
                                    </p:set>
                                    <p:animEffect transition="in" filter="fade">
                                      <p:cBhvr>
                                        <p:cTn id="7" dur="1000"/>
                                        <p:tgtEl>
                                          <p:spTgt spid="7171">
                                            <p:txEl>
                                              <p:pRg st="3" end="3"/>
                                            </p:txEl>
                                          </p:spTgt>
                                        </p:tgtEl>
                                      </p:cBhvr>
                                    </p:animEffect>
                                    <p:anim calcmode="lin" valueType="num">
                                      <p:cBhvr>
                                        <p:cTn id="8"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71A9EC-D521-0ED6-57B6-576D74E62FA3}"/>
              </a:ext>
            </a:extLst>
          </p:cNvPr>
          <p:cNvSpPr>
            <a:spLocks noGrp="1"/>
          </p:cNvSpPr>
          <p:nvPr>
            <p:ph type="title"/>
          </p:nvPr>
        </p:nvSpPr>
        <p:spPr/>
        <p:txBody>
          <a:bodyPr/>
          <a:lstStyle/>
          <a:p>
            <a:r>
              <a:rPr lang="nl-NL" dirty="0"/>
              <a:t>Cel deling</a:t>
            </a:r>
          </a:p>
        </p:txBody>
      </p:sp>
      <p:sp>
        <p:nvSpPr>
          <p:cNvPr id="3" name="Tijdelijke aanduiding voor inhoud 2">
            <a:extLst>
              <a:ext uri="{FF2B5EF4-FFF2-40B4-BE49-F238E27FC236}">
                <a16:creationId xmlns:a16="http://schemas.microsoft.com/office/drawing/2014/main" id="{D93BD98C-52A7-FCEC-EB98-B7B2CB732761}"/>
              </a:ext>
            </a:extLst>
          </p:cNvPr>
          <p:cNvSpPr>
            <a:spLocks noGrp="1"/>
          </p:cNvSpPr>
          <p:nvPr>
            <p:ph idx="1"/>
          </p:nvPr>
        </p:nvSpPr>
        <p:spPr>
          <a:xfrm>
            <a:off x="763540" y="1759517"/>
            <a:ext cx="8137864" cy="4351338"/>
          </a:xfrm>
        </p:spPr>
        <p:txBody>
          <a:bodyPr>
            <a:normAutofit/>
          </a:bodyPr>
          <a:lstStyle/>
          <a:p>
            <a:pPr indent="0">
              <a:buNone/>
            </a:pPr>
            <a:r>
              <a:rPr lang="nl-NL" dirty="0"/>
              <a:t>Als een cel in het meristeem zich deelt, ontstaan twee dochtercellen.</a:t>
            </a:r>
          </a:p>
          <a:p>
            <a:pPr indent="0">
              <a:buNone/>
            </a:pPr>
            <a:endParaRPr lang="nl-NL" dirty="0"/>
          </a:p>
          <a:p>
            <a:pPr indent="0">
              <a:buNone/>
            </a:pPr>
            <a:r>
              <a:rPr lang="nl-NL" dirty="0"/>
              <a:t>Een van beide cellen blijft een meristeem cel en zal zich na verloop van tijd opnieuw delen. De andere cel ondergaat cel strekking, waarbij de cel groeit door opname van water. </a:t>
            </a:r>
          </a:p>
          <a:p>
            <a:pPr indent="0">
              <a:buNone/>
            </a:pPr>
            <a:endParaRPr lang="nl-NL" dirty="0"/>
          </a:p>
          <a:p>
            <a:pPr indent="0">
              <a:buNone/>
            </a:pPr>
            <a:r>
              <a:rPr lang="nl-NL" dirty="0"/>
              <a:t>Daarbij kan de cel van vorm veranderen(cel differentiatie) en een speciale functie krijgen (cel specialisatie)</a:t>
            </a:r>
          </a:p>
        </p:txBody>
      </p:sp>
    </p:spTree>
    <p:extLst>
      <p:ext uri="{BB962C8B-B14F-4D97-AF65-F5344CB8AC3E}">
        <p14:creationId xmlns:p14="http://schemas.microsoft.com/office/powerpoint/2010/main" val="3999916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A71A9EC-D521-0ED6-57B6-576D74E62FA3}"/>
              </a:ext>
            </a:extLst>
          </p:cNvPr>
          <p:cNvSpPr>
            <a:spLocks noGrp="1"/>
          </p:cNvSpPr>
          <p:nvPr>
            <p:ph type="title"/>
          </p:nvPr>
        </p:nvSpPr>
        <p:spPr/>
        <p:txBody>
          <a:bodyPr/>
          <a:lstStyle/>
          <a:p>
            <a:r>
              <a:rPr lang="nl-NL" dirty="0"/>
              <a:t>Cel deling</a:t>
            </a:r>
          </a:p>
        </p:txBody>
      </p:sp>
      <p:sp>
        <p:nvSpPr>
          <p:cNvPr id="3" name="Tijdelijke aanduiding voor inhoud 2">
            <a:extLst>
              <a:ext uri="{FF2B5EF4-FFF2-40B4-BE49-F238E27FC236}">
                <a16:creationId xmlns:a16="http://schemas.microsoft.com/office/drawing/2014/main" id="{D93BD98C-52A7-FCEC-EB98-B7B2CB732761}"/>
              </a:ext>
            </a:extLst>
          </p:cNvPr>
          <p:cNvSpPr>
            <a:spLocks noGrp="1"/>
          </p:cNvSpPr>
          <p:nvPr>
            <p:ph idx="1"/>
          </p:nvPr>
        </p:nvSpPr>
        <p:spPr>
          <a:xfrm>
            <a:off x="827049" y="1656000"/>
            <a:ext cx="7877004" cy="4351338"/>
          </a:xfrm>
        </p:spPr>
        <p:txBody>
          <a:bodyPr>
            <a:normAutofit/>
          </a:bodyPr>
          <a:lstStyle/>
          <a:p>
            <a:pPr indent="0">
              <a:buNone/>
            </a:pPr>
            <a:r>
              <a:rPr lang="nl-NL" dirty="0"/>
              <a:t>Als een cel in het meristeem zich deelt, ontstaan twee dochtercellen. </a:t>
            </a:r>
          </a:p>
          <a:p>
            <a:pPr indent="0">
              <a:buNone/>
            </a:pPr>
            <a:endParaRPr lang="nl-NL" dirty="0"/>
          </a:p>
          <a:p>
            <a:pPr indent="0">
              <a:buNone/>
            </a:pPr>
            <a:r>
              <a:rPr lang="nl-NL" dirty="0"/>
              <a:t>Een van beide cellen blijft een meristeem cel en zal zich na verloop van tijd opnieuw delen.</a:t>
            </a:r>
          </a:p>
          <a:p>
            <a:pPr indent="0">
              <a:buNone/>
            </a:pPr>
            <a:endParaRPr lang="nl-NL" dirty="0"/>
          </a:p>
          <a:p>
            <a:pPr indent="0">
              <a:buNone/>
            </a:pPr>
            <a:r>
              <a:rPr lang="nl-NL" dirty="0"/>
              <a:t>De andere cel ondergaat cel strekking, waarbij de cel groeit door opname van water.</a:t>
            </a:r>
          </a:p>
          <a:p>
            <a:pPr indent="0">
              <a:buNone/>
            </a:pPr>
            <a:endParaRPr lang="nl-NL" dirty="0"/>
          </a:p>
          <a:p>
            <a:pPr indent="0">
              <a:buNone/>
            </a:pPr>
            <a:r>
              <a:rPr lang="nl-NL" dirty="0"/>
              <a:t>Daarbij kan de cel van vorm veranderen (cel differentiatie) en een speciale functie krijgen (cel specialisatie)</a:t>
            </a:r>
          </a:p>
        </p:txBody>
      </p:sp>
      <p:pic>
        <p:nvPicPr>
          <p:cNvPr id="5" name="Afbeelding 4">
            <a:extLst>
              <a:ext uri="{FF2B5EF4-FFF2-40B4-BE49-F238E27FC236}">
                <a16:creationId xmlns:a16="http://schemas.microsoft.com/office/drawing/2014/main" id="{8AD410BC-5CC6-A682-2CFB-A314CF5C7D3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t="8646"/>
          <a:stretch/>
        </p:blipFill>
        <p:spPr>
          <a:xfrm>
            <a:off x="9083615" y="1656000"/>
            <a:ext cx="3010619" cy="4351338"/>
          </a:xfrm>
          <a:prstGeom prst="rect">
            <a:avLst/>
          </a:prstGeom>
        </p:spPr>
      </p:pic>
    </p:spTree>
    <p:extLst>
      <p:ext uri="{BB962C8B-B14F-4D97-AF65-F5344CB8AC3E}">
        <p14:creationId xmlns:p14="http://schemas.microsoft.com/office/powerpoint/2010/main" val="2087885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2160DC-FDBD-E4E7-ACBC-64B1C2624B50}"/>
              </a:ext>
            </a:extLst>
          </p:cNvPr>
          <p:cNvSpPr>
            <a:spLocks noGrp="1"/>
          </p:cNvSpPr>
          <p:nvPr>
            <p:ph type="title"/>
          </p:nvPr>
        </p:nvSpPr>
        <p:spPr/>
        <p:txBody>
          <a:bodyPr/>
          <a:lstStyle/>
          <a:p>
            <a:endParaRPr lang="nl-NL"/>
          </a:p>
        </p:txBody>
      </p:sp>
      <p:pic>
        <p:nvPicPr>
          <p:cNvPr id="4" name="Onlinemedia 3" title="Biologie - Planten - Meristeem - De groei van een plant -">
            <a:hlinkClick r:id="" action="ppaction://media"/>
            <a:extLst>
              <a:ext uri="{FF2B5EF4-FFF2-40B4-BE49-F238E27FC236}">
                <a16:creationId xmlns:a16="http://schemas.microsoft.com/office/drawing/2014/main" id="{BCB234A4-22AB-7B80-E98B-2AF82EC56D4E}"/>
              </a:ext>
            </a:extLst>
          </p:cNvPr>
          <p:cNvPicPr>
            <a:picLocks noGrp="1" noRot="1" noChangeAspect="1"/>
          </p:cNvPicPr>
          <p:nvPr>
            <p:ph idx="1"/>
            <a:videoFile r:link="rId1"/>
          </p:nvPr>
        </p:nvPicPr>
        <p:blipFill>
          <a:blip r:embed="rId3"/>
          <a:stretch>
            <a:fillRect/>
          </a:stretch>
        </p:blipFill>
        <p:spPr>
          <a:xfrm>
            <a:off x="878186" y="121814"/>
            <a:ext cx="8565902" cy="6423841"/>
          </a:xfrm>
          <a:prstGeom prst="rect">
            <a:avLst/>
          </a:prstGeom>
        </p:spPr>
      </p:pic>
    </p:spTree>
    <p:extLst>
      <p:ext uri="{BB962C8B-B14F-4D97-AF65-F5344CB8AC3E}">
        <p14:creationId xmlns:p14="http://schemas.microsoft.com/office/powerpoint/2010/main" val="235880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el 1">
            <a:extLst>
              <a:ext uri="{FF2B5EF4-FFF2-40B4-BE49-F238E27FC236}">
                <a16:creationId xmlns:a16="http://schemas.microsoft.com/office/drawing/2014/main" id="{5BF33C1D-068A-4FDD-AE17-E6B3983E6155}"/>
              </a:ext>
            </a:extLst>
          </p:cNvPr>
          <p:cNvSpPr>
            <a:spLocks noGrp="1" noChangeArrowheads="1"/>
          </p:cNvSpPr>
          <p:nvPr>
            <p:ph type="title"/>
          </p:nvPr>
        </p:nvSpPr>
        <p:spPr/>
        <p:txBody>
          <a:bodyPr/>
          <a:lstStyle/>
          <a:p>
            <a:pPr eaLnBrk="1" hangingPunct="1"/>
            <a:r>
              <a:rPr lang="nl-NL" altLang="nl-NL" b="1"/>
              <a:t>Aftrap</a:t>
            </a:r>
          </a:p>
        </p:txBody>
      </p:sp>
      <p:pic>
        <p:nvPicPr>
          <p:cNvPr id="4099" name="Afbeelding 6">
            <a:extLst>
              <a:ext uri="{FF2B5EF4-FFF2-40B4-BE49-F238E27FC236}">
                <a16:creationId xmlns:a16="http://schemas.microsoft.com/office/drawing/2014/main" id="{75FAD6AD-3C9B-492F-9EB2-0AAC95823A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Afbeelding 3">
            <a:extLst>
              <a:ext uri="{FF2B5EF4-FFF2-40B4-BE49-F238E27FC236}">
                <a16:creationId xmlns:a16="http://schemas.microsoft.com/office/drawing/2014/main" id="{08AD22CF-237A-4C8F-AAD3-DEDB174706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404938"/>
            <a:ext cx="9144000" cy="513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Diktegroei</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280436" cy="4738260"/>
          </a:xfrm>
        </p:spPr>
        <p:txBody>
          <a:bodyPr>
            <a:normAutofit/>
          </a:bodyPr>
          <a:lstStyle/>
          <a:p>
            <a:pPr indent="0">
              <a:buNone/>
              <a:defRPr/>
            </a:pPr>
            <a:r>
              <a:rPr lang="nl-NL" dirty="0"/>
              <a:t>Diktegroei vindt vooral plaats in een ringvormig meristeem dat cambium heet. </a:t>
            </a:r>
          </a:p>
          <a:p>
            <a:pPr indent="0">
              <a:buNone/>
              <a:defRPr/>
            </a:pPr>
            <a:endParaRPr lang="nl-NL" dirty="0"/>
          </a:p>
          <a:p>
            <a:pPr indent="0">
              <a:buNone/>
              <a:defRPr/>
            </a:pPr>
            <a:r>
              <a:rPr lang="nl-NL" dirty="0"/>
              <a:t>Planten groeien in de dikte doordat cellen in het cambium zich delen. Na elke deling blijft één van de twee dochtercellen in het cambium liggen; de andere komt erbuiten te liggen. </a:t>
            </a:r>
          </a:p>
          <a:p>
            <a:pPr indent="0">
              <a:buNone/>
              <a:defRPr/>
            </a:pPr>
            <a:endParaRPr lang="nl-NL" dirty="0"/>
          </a:p>
          <a:p>
            <a:pPr indent="0">
              <a:buNone/>
              <a:defRPr/>
            </a:pPr>
            <a:r>
              <a:rPr lang="nl-NL" dirty="0"/>
              <a:t>Naar binnen toe vormt het cambium houtcellen en naar buiten toe bastcellen</a:t>
            </a:r>
          </a:p>
        </p:txBody>
      </p:sp>
      <p:pic>
        <p:nvPicPr>
          <p:cNvPr id="3" name="Afbeelding 2">
            <a:extLst>
              <a:ext uri="{FF2B5EF4-FFF2-40B4-BE49-F238E27FC236}">
                <a16:creationId xmlns:a16="http://schemas.microsoft.com/office/drawing/2014/main" id="{97FF3AEB-27C7-BCAF-ABE9-F5F41F40A1FC}"/>
              </a:ext>
            </a:extLst>
          </p:cNvPr>
          <p:cNvPicPr>
            <a:picLocks noChangeAspect="1"/>
          </p:cNvPicPr>
          <p:nvPr/>
        </p:nvPicPr>
        <p:blipFill>
          <a:blip r:embed="rId3"/>
          <a:stretch>
            <a:fillRect/>
          </a:stretch>
        </p:blipFill>
        <p:spPr>
          <a:xfrm>
            <a:off x="9108317" y="208864"/>
            <a:ext cx="2834886" cy="1806097"/>
          </a:xfrm>
          <a:prstGeom prst="rect">
            <a:avLst/>
          </a:prstGeom>
        </p:spPr>
      </p:pic>
      <p:pic>
        <p:nvPicPr>
          <p:cNvPr id="5" name="Afbeelding 4">
            <a:extLst>
              <a:ext uri="{FF2B5EF4-FFF2-40B4-BE49-F238E27FC236}">
                <a16:creationId xmlns:a16="http://schemas.microsoft.com/office/drawing/2014/main" id="{8EDDEC83-9EBD-2C41-D050-86BDE694E4B5}"/>
              </a:ext>
            </a:extLst>
          </p:cNvPr>
          <p:cNvPicPr>
            <a:picLocks noChangeAspect="1"/>
          </p:cNvPicPr>
          <p:nvPr/>
        </p:nvPicPr>
        <p:blipFill>
          <a:blip r:embed="rId4"/>
          <a:stretch>
            <a:fillRect/>
          </a:stretch>
        </p:blipFill>
        <p:spPr>
          <a:xfrm>
            <a:off x="8965924" y="4543973"/>
            <a:ext cx="2911092" cy="1996613"/>
          </a:xfrm>
          <a:prstGeom prst="rect">
            <a:avLst/>
          </a:prstGeom>
        </p:spPr>
      </p:pic>
    </p:spTree>
    <p:extLst>
      <p:ext uri="{BB962C8B-B14F-4D97-AF65-F5344CB8AC3E}">
        <p14:creationId xmlns:p14="http://schemas.microsoft.com/office/powerpoint/2010/main" val="387063467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171">
                                            <p:txEl>
                                              <p:pRg st="4" end="4"/>
                                            </p:txEl>
                                          </p:spTgt>
                                        </p:tgtEl>
                                        <p:attrNameLst>
                                          <p:attrName>style.visibility</p:attrName>
                                        </p:attrNameLst>
                                      </p:cBhvr>
                                      <p:to>
                                        <p:strVal val="visible"/>
                                      </p:to>
                                    </p:set>
                                    <p:animEffect transition="in" filter="fade">
                                      <p:cBhvr>
                                        <p:cTn id="12" dur="1000"/>
                                        <p:tgtEl>
                                          <p:spTgt spid="7171">
                                            <p:txEl>
                                              <p:pRg st="4" end="4"/>
                                            </p:txEl>
                                          </p:spTgt>
                                        </p:tgtEl>
                                      </p:cBhvr>
                                    </p:animEffect>
                                    <p:anim calcmode="lin" valueType="num">
                                      <p:cBhvr>
                                        <p:cTn id="13"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Diktegroei</a:t>
            </a:r>
          </a:p>
        </p:txBody>
      </p:sp>
      <p:pic>
        <p:nvPicPr>
          <p:cNvPr id="3" name="Tijdelijke aanduiding voor inhoud 2">
            <a:extLst>
              <a:ext uri="{FF2B5EF4-FFF2-40B4-BE49-F238E27FC236}">
                <a16:creationId xmlns:a16="http://schemas.microsoft.com/office/drawing/2014/main" id="{BC903B8B-F7D7-F8BE-A7F6-D5E022E5CF8B}"/>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1716"/>
          <a:stretch/>
        </p:blipFill>
        <p:spPr>
          <a:xfrm>
            <a:off x="1168753" y="2044459"/>
            <a:ext cx="8156401" cy="3229267"/>
          </a:xfrm>
        </p:spPr>
      </p:pic>
    </p:spTree>
    <p:extLst>
      <p:ext uri="{BB962C8B-B14F-4D97-AF65-F5344CB8AC3E}">
        <p14:creationId xmlns:p14="http://schemas.microsoft.com/office/powerpoint/2010/main" val="2146269560"/>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Huiswerk niveau 2,3,4</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7130056" cy="4738260"/>
          </a:xfrm>
        </p:spPr>
        <p:txBody>
          <a:bodyPr>
            <a:normAutofit lnSpcReduction="10000"/>
          </a:bodyPr>
          <a:lstStyle/>
          <a:p>
            <a:pPr marL="457200" lvl="0" indent="-457200" eaLnBrk="0" fontAlgn="base" hangingPunct="0">
              <a:spcBef>
                <a:spcPct val="0"/>
              </a:spcBef>
              <a:spcAft>
                <a:spcPct val="0"/>
              </a:spcAft>
              <a:buFont typeface="+mj-lt"/>
              <a:buAutoNum type="arabicPeriod"/>
            </a:pPr>
            <a:r>
              <a:rPr lang="nl-NL" altLang="nl-NL" dirty="0">
                <a:solidFill>
                  <a:schemeClr val="tx1"/>
                </a:solidFill>
                <a:latin typeface="Arial" panose="020B0604020202020204" pitchFamily="34" charset="0"/>
              </a:rPr>
              <a:t>Beschrijf het proces van celdeling in een plantencel</a:t>
            </a:r>
          </a:p>
          <a:p>
            <a:pPr marL="457200" lvl="0" indent="-457200" eaLnBrk="0" fontAlgn="base" hangingPunct="0">
              <a:spcBef>
                <a:spcPct val="0"/>
              </a:spcBef>
              <a:spcAft>
                <a:spcPct val="0"/>
              </a:spcAft>
              <a:buFont typeface="+mj-lt"/>
              <a:buAutoNum type="arabicPeriod"/>
            </a:pPr>
            <a:r>
              <a:rPr lang="nl-NL" altLang="nl-NL" dirty="0">
                <a:solidFill>
                  <a:schemeClr val="tx1"/>
                </a:solidFill>
                <a:latin typeface="Arial" panose="020B0604020202020204" pitchFamily="34" charset="0"/>
              </a:rPr>
              <a:t>Wat zijn meristemen in planten?</a:t>
            </a:r>
          </a:p>
          <a:p>
            <a:pPr marL="457200" lvl="0" indent="-457200" eaLnBrk="0" fontAlgn="base" hangingPunct="0">
              <a:spcBef>
                <a:spcPct val="0"/>
              </a:spcBef>
              <a:spcAft>
                <a:spcPct val="0"/>
              </a:spcAft>
              <a:buFont typeface="+mj-lt"/>
              <a:buAutoNum type="arabicPeriod"/>
            </a:pPr>
            <a:r>
              <a:rPr lang="nl-NL" altLang="nl-NL" dirty="0">
                <a:solidFill>
                  <a:schemeClr val="tx1"/>
                </a:solidFill>
                <a:latin typeface="Arial" panose="020B0604020202020204" pitchFamily="34" charset="0"/>
              </a:rPr>
              <a:t>Waar in de plant bevinden zich meristemen?</a:t>
            </a:r>
          </a:p>
          <a:p>
            <a:pPr marL="457200" lvl="0" indent="-457200" eaLnBrk="0" fontAlgn="base" hangingPunct="0">
              <a:spcBef>
                <a:spcPct val="0"/>
              </a:spcBef>
              <a:spcAft>
                <a:spcPct val="0"/>
              </a:spcAft>
              <a:buFont typeface="+mj-lt"/>
              <a:buAutoNum type="arabicPeriod"/>
            </a:pPr>
            <a:r>
              <a:rPr lang="nl-NL" altLang="nl-NL" dirty="0">
                <a:solidFill>
                  <a:schemeClr val="tx1"/>
                </a:solidFill>
                <a:latin typeface="Arial" panose="020B0604020202020204" pitchFamily="34" charset="0"/>
              </a:rPr>
              <a:t>Wat is de functie van meristemen in planten?</a:t>
            </a:r>
          </a:p>
          <a:p>
            <a:pPr marL="457200" lvl="0" indent="-457200" eaLnBrk="0" fontAlgn="base" hangingPunct="0">
              <a:spcBef>
                <a:spcPct val="0"/>
              </a:spcBef>
              <a:spcAft>
                <a:spcPct val="0"/>
              </a:spcAft>
              <a:buFont typeface="+mj-lt"/>
              <a:buAutoNum type="arabicPeriod"/>
            </a:pPr>
            <a:r>
              <a:rPr lang="nl-NL" altLang="nl-NL" dirty="0">
                <a:solidFill>
                  <a:schemeClr val="tx1"/>
                </a:solidFill>
                <a:latin typeface="Arial" panose="020B0604020202020204" pitchFamily="34" charset="0"/>
              </a:rPr>
              <a:t>Wat zijn parenchymcellen en welke functies vervullen ze?</a:t>
            </a:r>
          </a:p>
          <a:p>
            <a:pPr marL="457200" lvl="0" indent="-457200" eaLnBrk="0" fontAlgn="base" hangingPunct="0">
              <a:spcBef>
                <a:spcPct val="0"/>
              </a:spcBef>
              <a:spcAft>
                <a:spcPct val="0"/>
              </a:spcAft>
              <a:buFont typeface="+mj-lt"/>
              <a:buAutoNum type="arabicPeriod"/>
            </a:pPr>
            <a:r>
              <a:rPr lang="nl-NL" altLang="nl-NL" dirty="0">
                <a:solidFill>
                  <a:schemeClr val="tx1"/>
                </a:solidFill>
                <a:latin typeface="Arial" panose="020B0604020202020204" pitchFamily="34" charset="0"/>
              </a:rPr>
              <a:t>Hoe verschillen </a:t>
            </a:r>
            <a:r>
              <a:rPr lang="nl-NL" altLang="nl-NL" dirty="0" err="1">
                <a:solidFill>
                  <a:schemeClr val="tx1"/>
                </a:solidFill>
                <a:latin typeface="Arial" panose="020B0604020202020204" pitchFamily="34" charset="0"/>
              </a:rPr>
              <a:t>sclerenchymcellen</a:t>
            </a:r>
            <a:r>
              <a:rPr lang="nl-NL" altLang="nl-NL" dirty="0">
                <a:solidFill>
                  <a:schemeClr val="tx1"/>
                </a:solidFill>
                <a:latin typeface="Arial" panose="020B0604020202020204" pitchFamily="34" charset="0"/>
              </a:rPr>
              <a:t> van </a:t>
            </a:r>
            <a:r>
              <a:rPr lang="nl-NL" altLang="nl-NL" dirty="0" err="1">
                <a:solidFill>
                  <a:schemeClr val="tx1"/>
                </a:solidFill>
                <a:latin typeface="Arial" panose="020B0604020202020204" pitchFamily="34" charset="0"/>
              </a:rPr>
              <a:t>collenchymcellen</a:t>
            </a:r>
            <a:r>
              <a:rPr lang="nl-NL" altLang="nl-NL" dirty="0">
                <a:solidFill>
                  <a:schemeClr val="tx1"/>
                </a:solidFill>
                <a:latin typeface="Arial" panose="020B0604020202020204" pitchFamily="34" charset="0"/>
              </a:rPr>
              <a:t>?</a:t>
            </a:r>
          </a:p>
          <a:p>
            <a:pPr marL="457200" lvl="0" indent="-457200" eaLnBrk="0" fontAlgn="base" hangingPunct="0">
              <a:spcBef>
                <a:spcPct val="0"/>
              </a:spcBef>
              <a:spcAft>
                <a:spcPct val="0"/>
              </a:spcAft>
              <a:buFont typeface="+mj-lt"/>
              <a:buAutoNum type="arabicPeriod"/>
            </a:pPr>
            <a:r>
              <a:rPr lang="nl-NL" altLang="nl-NL" dirty="0">
                <a:solidFill>
                  <a:schemeClr val="tx1"/>
                </a:solidFill>
                <a:latin typeface="Arial" panose="020B0604020202020204" pitchFamily="34" charset="0"/>
              </a:rPr>
              <a:t>Wat is de functie van </a:t>
            </a:r>
            <a:r>
              <a:rPr lang="nl-NL" altLang="nl-NL" dirty="0" err="1">
                <a:solidFill>
                  <a:schemeClr val="tx1"/>
                </a:solidFill>
                <a:latin typeface="Arial" panose="020B0604020202020204" pitchFamily="34" charset="0"/>
              </a:rPr>
              <a:t>meristematische</a:t>
            </a:r>
            <a:r>
              <a:rPr lang="nl-NL" altLang="nl-NL" dirty="0">
                <a:solidFill>
                  <a:schemeClr val="tx1"/>
                </a:solidFill>
                <a:latin typeface="Arial" panose="020B0604020202020204" pitchFamily="34" charset="0"/>
              </a:rPr>
              <a:t> cellen in planten?</a:t>
            </a:r>
          </a:p>
          <a:p>
            <a:pPr marL="457200" lvl="0" indent="-457200" eaLnBrk="0" fontAlgn="base" hangingPunct="0">
              <a:spcBef>
                <a:spcPct val="0"/>
              </a:spcBef>
              <a:spcAft>
                <a:spcPct val="0"/>
              </a:spcAft>
              <a:buFont typeface="+mj-lt"/>
              <a:buAutoNum type="arabicPeriod"/>
            </a:pPr>
            <a:r>
              <a:rPr lang="nl-NL" altLang="nl-NL" dirty="0">
                <a:solidFill>
                  <a:schemeClr val="tx1"/>
                </a:solidFill>
                <a:latin typeface="Arial" panose="020B0604020202020204" pitchFamily="34" charset="0"/>
              </a:rPr>
              <a:t>Hoe dragen xyleem- en floëemcellen bij aan het transport van water en voedingsstoffen?</a:t>
            </a:r>
          </a:p>
          <a:p>
            <a:pPr marL="457200" lvl="0" indent="-457200" eaLnBrk="0" fontAlgn="base" hangingPunct="0">
              <a:spcBef>
                <a:spcPct val="0"/>
              </a:spcBef>
              <a:spcAft>
                <a:spcPct val="0"/>
              </a:spcAft>
              <a:buFont typeface="+mj-lt"/>
              <a:buAutoNum type="arabicPeriod"/>
            </a:pPr>
            <a:endParaRPr lang="nl-NL" altLang="nl-NL" dirty="0">
              <a:solidFill>
                <a:schemeClr val="tx1"/>
              </a:solidFill>
              <a:latin typeface="Arial" panose="020B0604020202020204" pitchFamily="34" charset="0"/>
            </a:endParaRPr>
          </a:p>
          <a:p>
            <a:pPr indent="0">
              <a:buNone/>
              <a:defRPr/>
            </a:pPr>
            <a:endParaRPr lang="nl-NL" dirty="0"/>
          </a:p>
        </p:txBody>
      </p:sp>
    </p:spTree>
    <p:extLst>
      <p:ext uri="{BB962C8B-B14F-4D97-AF65-F5344CB8AC3E}">
        <p14:creationId xmlns:p14="http://schemas.microsoft.com/office/powerpoint/2010/main" val="31050344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fade">
                                      <p:cBhvr>
                                        <p:cTn id="14" dur="1000"/>
                                        <p:tgtEl>
                                          <p:spTgt spid="7171">
                                            <p:txEl>
                                              <p:pRg st="1" end="1"/>
                                            </p:txEl>
                                          </p:spTgt>
                                        </p:tgtEl>
                                      </p:cBhvr>
                                    </p:animEffect>
                                    <p:anim calcmode="lin" valueType="num">
                                      <p:cBhvr>
                                        <p:cTn id="15"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Effect transition="in" filter="fade">
                                      <p:cBhvr>
                                        <p:cTn id="21" dur="1000"/>
                                        <p:tgtEl>
                                          <p:spTgt spid="7171">
                                            <p:txEl>
                                              <p:pRg st="2" end="2"/>
                                            </p:txEl>
                                          </p:spTgt>
                                        </p:tgtEl>
                                      </p:cBhvr>
                                    </p:animEffect>
                                    <p:anim calcmode="lin" valueType="num">
                                      <p:cBhvr>
                                        <p:cTn id="22"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171">
                                            <p:txEl>
                                              <p:pRg st="3" end="3"/>
                                            </p:txEl>
                                          </p:spTgt>
                                        </p:tgtEl>
                                        <p:attrNameLst>
                                          <p:attrName>style.visibility</p:attrName>
                                        </p:attrNameLst>
                                      </p:cBhvr>
                                      <p:to>
                                        <p:strVal val="visible"/>
                                      </p:to>
                                    </p:set>
                                    <p:animEffect transition="in" filter="fade">
                                      <p:cBhvr>
                                        <p:cTn id="28" dur="1000"/>
                                        <p:tgtEl>
                                          <p:spTgt spid="7171">
                                            <p:txEl>
                                              <p:pRg st="3" end="3"/>
                                            </p:txEl>
                                          </p:spTgt>
                                        </p:tgtEl>
                                      </p:cBhvr>
                                    </p:animEffect>
                                    <p:anim calcmode="lin" valueType="num">
                                      <p:cBhvr>
                                        <p:cTn id="29"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171">
                                            <p:txEl>
                                              <p:pRg st="4" end="4"/>
                                            </p:txEl>
                                          </p:spTgt>
                                        </p:tgtEl>
                                        <p:attrNameLst>
                                          <p:attrName>style.visibility</p:attrName>
                                        </p:attrNameLst>
                                      </p:cBhvr>
                                      <p:to>
                                        <p:strVal val="visible"/>
                                      </p:to>
                                    </p:set>
                                    <p:animEffect transition="in" filter="fade">
                                      <p:cBhvr>
                                        <p:cTn id="35" dur="1000"/>
                                        <p:tgtEl>
                                          <p:spTgt spid="7171">
                                            <p:txEl>
                                              <p:pRg st="4" end="4"/>
                                            </p:txEl>
                                          </p:spTgt>
                                        </p:tgtEl>
                                      </p:cBhvr>
                                    </p:animEffect>
                                    <p:anim calcmode="lin" valueType="num">
                                      <p:cBhvr>
                                        <p:cTn id="36"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171">
                                            <p:txEl>
                                              <p:pRg st="5" end="5"/>
                                            </p:txEl>
                                          </p:spTgt>
                                        </p:tgtEl>
                                        <p:attrNameLst>
                                          <p:attrName>style.visibility</p:attrName>
                                        </p:attrNameLst>
                                      </p:cBhvr>
                                      <p:to>
                                        <p:strVal val="visible"/>
                                      </p:to>
                                    </p:set>
                                    <p:animEffect transition="in" filter="fade">
                                      <p:cBhvr>
                                        <p:cTn id="42" dur="1000"/>
                                        <p:tgtEl>
                                          <p:spTgt spid="7171">
                                            <p:txEl>
                                              <p:pRg st="5" end="5"/>
                                            </p:txEl>
                                          </p:spTgt>
                                        </p:tgtEl>
                                      </p:cBhvr>
                                    </p:animEffect>
                                    <p:anim calcmode="lin" valueType="num">
                                      <p:cBhvr>
                                        <p:cTn id="43"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171">
                                            <p:txEl>
                                              <p:pRg st="6" end="6"/>
                                            </p:txEl>
                                          </p:spTgt>
                                        </p:tgtEl>
                                        <p:attrNameLst>
                                          <p:attrName>style.visibility</p:attrName>
                                        </p:attrNameLst>
                                      </p:cBhvr>
                                      <p:to>
                                        <p:strVal val="visible"/>
                                      </p:to>
                                    </p:set>
                                    <p:animEffect transition="in" filter="fade">
                                      <p:cBhvr>
                                        <p:cTn id="49" dur="1000"/>
                                        <p:tgtEl>
                                          <p:spTgt spid="7171">
                                            <p:txEl>
                                              <p:pRg st="6" end="6"/>
                                            </p:txEl>
                                          </p:spTgt>
                                        </p:tgtEl>
                                      </p:cBhvr>
                                    </p:animEffect>
                                    <p:anim calcmode="lin" valueType="num">
                                      <p:cBhvr>
                                        <p:cTn id="50"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171">
                                            <p:txEl>
                                              <p:pRg st="7" end="7"/>
                                            </p:txEl>
                                          </p:spTgt>
                                        </p:tgtEl>
                                        <p:attrNameLst>
                                          <p:attrName>style.visibility</p:attrName>
                                        </p:attrNameLst>
                                      </p:cBhvr>
                                      <p:to>
                                        <p:strVal val="visible"/>
                                      </p:to>
                                    </p:set>
                                    <p:animEffect transition="in" filter="fade">
                                      <p:cBhvr>
                                        <p:cTn id="56" dur="1000"/>
                                        <p:tgtEl>
                                          <p:spTgt spid="7171">
                                            <p:txEl>
                                              <p:pRg st="7" end="7"/>
                                            </p:txEl>
                                          </p:spTgt>
                                        </p:tgtEl>
                                      </p:cBhvr>
                                    </p:animEffect>
                                    <p:anim calcmode="lin" valueType="num">
                                      <p:cBhvr>
                                        <p:cTn id="57"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717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Huiswerk niveau 2,3,4</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227336" cy="4738260"/>
          </a:xfrm>
        </p:spPr>
        <p:txBody>
          <a:bodyPr>
            <a:normAutofit/>
          </a:bodyPr>
          <a:lstStyle/>
          <a:p>
            <a:pPr marL="457200" indent="-457200">
              <a:buFont typeface="+mj-lt"/>
              <a:buAutoNum type="arabicPeriod" startAt="9"/>
              <a:defRPr/>
            </a:pPr>
            <a:r>
              <a:rPr lang="nl-NL" dirty="0"/>
              <a:t>Waarom is celdeling belangrijk voor planten?</a:t>
            </a:r>
          </a:p>
          <a:p>
            <a:pPr marL="457200" indent="-457200">
              <a:buFont typeface="+mj-lt"/>
              <a:buAutoNum type="arabicPeriod" startAt="9"/>
              <a:defRPr/>
            </a:pPr>
            <a:r>
              <a:rPr lang="nl-NL" dirty="0"/>
              <a:t>In welke delen van de plant vindt celdeling vooral plaats?</a:t>
            </a:r>
          </a:p>
          <a:p>
            <a:pPr marL="457200" indent="-457200">
              <a:buFont typeface="+mj-lt"/>
              <a:buAutoNum type="arabicPeriod" startAt="9"/>
              <a:defRPr/>
            </a:pPr>
            <a:r>
              <a:rPr lang="nl-NL" dirty="0"/>
              <a:t>Wat is het cambium bij planten?</a:t>
            </a:r>
          </a:p>
          <a:p>
            <a:pPr marL="457200" indent="-457200">
              <a:buFont typeface="+mj-lt"/>
              <a:buAutoNum type="arabicPeriod" startAt="9"/>
              <a:defRPr/>
            </a:pPr>
            <a:r>
              <a:rPr lang="nl-NL" dirty="0"/>
              <a:t>Waar in de plant bevindt het cambium zich?</a:t>
            </a:r>
          </a:p>
          <a:p>
            <a:pPr marL="457200" indent="-457200">
              <a:buFont typeface="+mj-lt"/>
              <a:buAutoNum type="arabicPeriod" startAt="9"/>
              <a:defRPr/>
            </a:pPr>
            <a:r>
              <a:rPr lang="nl-NL" dirty="0"/>
              <a:t>Wat is de functie van het cambium?</a:t>
            </a:r>
          </a:p>
          <a:p>
            <a:pPr marL="457200" indent="-457200">
              <a:buFont typeface="+mj-lt"/>
              <a:buAutoNum type="arabicPeriod" startAt="9"/>
              <a:defRPr/>
            </a:pPr>
            <a:r>
              <a:rPr lang="nl-NL" dirty="0"/>
              <a:t>Hoe draagt het cambium bij aan de diktegroei van een plant?</a:t>
            </a:r>
          </a:p>
          <a:p>
            <a:pPr marL="457200" indent="-457200">
              <a:buFont typeface="+mj-lt"/>
              <a:buAutoNum type="arabicPeriod" startAt="9"/>
              <a:defRPr/>
            </a:pPr>
            <a:r>
              <a:rPr lang="nl-NL" dirty="0"/>
              <a:t>Waarom is het cambium belangrijk voor houtachtige planten?</a:t>
            </a:r>
          </a:p>
          <a:p>
            <a:pPr marL="457200" indent="-457200">
              <a:buFont typeface="+mj-lt"/>
              <a:buAutoNum type="arabicPeriod" startAt="9"/>
              <a:defRPr/>
            </a:pPr>
            <a:r>
              <a:rPr lang="nl-NL" dirty="0"/>
              <a:t>Hoe helpt het cambium bij de vorming van nieuwe vaatbundels?</a:t>
            </a:r>
          </a:p>
        </p:txBody>
      </p:sp>
    </p:spTree>
    <p:extLst>
      <p:ext uri="{BB962C8B-B14F-4D97-AF65-F5344CB8AC3E}">
        <p14:creationId xmlns:p14="http://schemas.microsoft.com/office/powerpoint/2010/main" val="32566994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1" end="1"/>
                                            </p:txEl>
                                          </p:spTgt>
                                        </p:tgtEl>
                                        <p:attrNameLst>
                                          <p:attrName>style.visibility</p:attrName>
                                        </p:attrNameLst>
                                      </p:cBhvr>
                                      <p:to>
                                        <p:strVal val="visible"/>
                                      </p:to>
                                    </p:set>
                                    <p:animEffect transition="in" filter="fade">
                                      <p:cBhvr>
                                        <p:cTn id="14" dur="1000"/>
                                        <p:tgtEl>
                                          <p:spTgt spid="7171">
                                            <p:txEl>
                                              <p:pRg st="1" end="1"/>
                                            </p:txEl>
                                          </p:spTgt>
                                        </p:tgtEl>
                                      </p:cBhvr>
                                    </p:animEffect>
                                    <p:anim calcmode="lin" valueType="num">
                                      <p:cBhvr>
                                        <p:cTn id="15"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Effect transition="in" filter="fade">
                                      <p:cBhvr>
                                        <p:cTn id="21" dur="1000"/>
                                        <p:tgtEl>
                                          <p:spTgt spid="7171">
                                            <p:txEl>
                                              <p:pRg st="2" end="2"/>
                                            </p:txEl>
                                          </p:spTgt>
                                        </p:tgtEl>
                                      </p:cBhvr>
                                    </p:animEffect>
                                    <p:anim calcmode="lin" valueType="num">
                                      <p:cBhvr>
                                        <p:cTn id="22"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3" end="3"/>
                                            </p:txEl>
                                          </p:spTgt>
                                        </p:tgtEl>
                                        <p:attrNameLst>
                                          <p:attrName>style.visibility</p:attrName>
                                        </p:attrNameLst>
                                      </p:cBhvr>
                                      <p:to>
                                        <p:strVal val="visible"/>
                                      </p:to>
                                    </p:set>
                                    <p:animEffect transition="in" filter="fade">
                                      <p:cBhvr>
                                        <p:cTn id="28" dur="1000"/>
                                        <p:tgtEl>
                                          <p:spTgt spid="7171">
                                            <p:txEl>
                                              <p:pRg st="3" end="3"/>
                                            </p:txEl>
                                          </p:spTgt>
                                        </p:tgtEl>
                                      </p:cBhvr>
                                    </p:animEffect>
                                    <p:anim calcmode="lin" valueType="num">
                                      <p:cBhvr>
                                        <p:cTn id="29"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171">
                                            <p:txEl>
                                              <p:pRg st="4" end="4"/>
                                            </p:txEl>
                                          </p:spTgt>
                                        </p:tgtEl>
                                        <p:attrNameLst>
                                          <p:attrName>style.visibility</p:attrName>
                                        </p:attrNameLst>
                                      </p:cBhvr>
                                      <p:to>
                                        <p:strVal val="visible"/>
                                      </p:to>
                                    </p:set>
                                    <p:animEffect transition="in" filter="fade">
                                      <p:cBhvr>
                                        <p:cTn id="35" dur="1000"/>
                                        <p:tgtEl>
                                          <p:spTgt spid="7171">
                                            <p:txEl>
                                              <p:pRg st="4" end="4"/>
                                            </p:txEl>
                                          </p:spTgt>
                                        </p:tgtEl>
                                      </p:cBhvr>
                                    </p:animEffect>
                                    <p:anim calcmode="lin" valueType="num">
                                      <p:cBhvr>
                                        <p:cTn id="36"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171">
                                            <p:txEl>
                                              <p:pRg st="5" end="5"/>
                                            </p:txEl>
                                          </p:spTgt>
                                        </p:tgtEl>
                                        <p:attrNameLst>
                                          <p:attrName>style.visibility</p:attrName>
                                        </p:attrNameLst>
                                      </p:cBhvr>
                                      <p:to>
                                        <p:strVal val="visible"/>
                                      </p:to>
                                    </p:set>
                                    <p:animEffect transition="in" filter="fade">
                                      <p:cBhvr>
                                        <p:cTn id="42" dur="1000"/>
                                        <p:tgtEl>
                                          <p:spTgt spid="7171">
                                            <p:txEl>
                                              <p:pRg st="5" end="5"/>
                                            </p:txEl>
                                          </p:spTgt>
                                        </p:tgtEl>
                                      </p:cBhvr>
                                    </p:animEffect>
                                    <p:anim calcmode="lin" valueType="num">
                                      <p:cBhvr>
                                        <p:cTn id="43"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7171">
                                            <p:txEl>
                                              <p:pRg st="6" end="6"/>
                                            </p:txEl>
                                          </p:spTgt>
                                        </p:tgtEl>
                                        <p:attrNameLst>
                                          <p:attrName>style.visibility</p:attrName>
                                        </p:attrNameLst>
                                      </p:cBhvr>
                                      <p:to>
                                        <p:strVal val="visible"/>
                                      </p:to>
                                    </p:set>
                                    <p:animEffect transition="in" filter="fade">
                                      <p:cBhvr>
                                        <p:cTn id="49" dur="1000"/>
                                        <p:tgtEl>
                                          <p:spTgt spid="7171">
                                            <p:txEl>
                                              <p:pRg st="6" end="6"/>
                                            </p:txEl>
                                          </p:spTgt>
                                        </p:tgtEl>
                                      </p:cBhvr>
                                    </p:animEffect>
                                    <p:anim calcmode="lin" valueType="num">
                                      <p:cBhvr>
                                        <p:cTn id="50" dur="1000" fill="hold"/>
                                        <p:tgtEl>
                                          <p:spTgt spid="7171">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7171">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171">
                                            <p:txEl>
                                              <p:pRg st="7" end="7"/>
                                            </p:txEl>
                                          </p:spTgt>
                                        </p:tgtEl>
                                        <p:attrNameLst>
                                          <p:attrName>style.visibility</p:attrName>
                                        </p:attrNameLst>
                                      </p:cBhvr>
                                      <p:to>
                                        <p:strVal val="visible"/>
                                      </p:to>
                                    </p:set>
                                    <p:animEffect transition="in" filter="fade">
                                      <p:cBhvr>
                                        <p:cTn id="56" dur="1000"/>
                                        <p:tgtEl>
                                          <p:spTgt spid="7171">
                                            <p:txEl>
                                              <p:pRg st="7" end="7"/>
                                            </p:txEl>
                                          </p:spTgt>
                                        </p:tgtEl>
                                      </p:cBhvr>
                                    </p:animEffect>
                                    <p:anim calcmode="lin" valueType="num">
                                      <p:cBhvr>
                                        <p:cTn id="57" dur="1000" fill="hold"/>
                                        <p:tgtEl>
                                          <p:spTgt spid="7171">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7171">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Huiswerk niveau 4</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8979176" cy="4738260"/>
          </a:xfrm>
        </p:spPr>
        <p:txBody>
          <a:bodyPr>
            <a:normAutofit/>
          </a:bodyPr>
          <a:lstStyle/>
          <a:p>
            <a:pPr marL="457200" indent="-457200" eaLnBrk="0" fontAlgn="base" hangingPunct="0">
              <a:spcBef>
                <a:spcPct val="0"/>
              </a:spcBef>
              <a:spcAft>
                <a:spcPct val="0"/>
              </a:spcAft>
              <a:buFont typeface="+mj-lt"/>
              <a:buAutoNum type="arabicPeriod" startAt="17"/>
            </a:pPr>
            <a:r>
              <a:rPr lang="nl-NL" altLang="nl-NL" dirty="0">
                <a:solidFill>
                  <a:schemeClr val="tx1"/>
                </a:solidFill>
                <a:latin typeface="Arial" panose="020B0604020202020204" pitchFamily="34" charset="0"/>
              </a:rPr>
              <a:t>Wat is de rol van nucleolus in de plantencel?</a:t>
            </a:r>
          </a:p>
          <a:p>
            <a:pPr marL="342900" lvl="0" indent="-342900" eaLnBrk="0" fontAlgn="base" hangingPunct="0">
              <a:spcBef>
                <a:spcPct val="0"/>
              </a:spcBef>
              <a:spcAft>
                <a:spcPct val="0"/>
              </a:spcAft>
              <a:buFont typeface="+mj-lt"/>
              <a:buAutoNum type="arabicPeriod" startAt="17"/>
            </a:pPr>
            <a:r>
              <a:rPr lang="nl-NL" altLang="nl-NL" dirty="0">
                <a:solidFill>
                  <a:schemeClr val="tx1"/>
                </a:solidFill>
                <a:latin typeface="Arial" panose="020B0604020202020204" pitchFamily="34" charset="0"/>
              </a:rPr>
              <a:t>Wat is het verschil tussen apicale en laterale meristemen?</a:t>
            </a:r>
          </a:p>
          <a:p>
            <a:pPr marL="342900" lvl="0" indent="-342900" eaLnBrk="0" fontAlgn="base" hangingPunct="0">
              <a:spcBef>
                <a:spcPct val="0"/>
              </a:spcBef>
              <a:spcAft>
                <a:spcPct val="0"/>
              </a:spcAft>
              <a:buFont typeface="+mj-lt"/>
              <a:buAutoNum type="arabicPeriod" startAt="17"/>
            </a:pPr>
            <a:r>
              <a:rPr lang="nl-NL" altLang="nl-NL" dirty="0">
                <a:solidFill>
                  <a:schemeClr val="tx1"/>
                </a:solidFill>
                <a:latin typeface="Arial" panose="020B0604020202020204" pitchFamily="34" charset="0"/>
              </a:rPr>
              <a:t>Hoe dragen apicale meristemen bij aan de groei van een plant?</a:t>
            </a:r>
          </a:p>
          <a:p>
            <a:pPr marL="342900" lvl="0" indent="-342900" eaLnBrk="0" fontAlgn="base" hangingPunct="0">
              <a:spcBef>
                <a:spcPct val="0"/>
              </a:spcBef>
              <a:spcAft>
                <a:spcPct val="0"/>
              </a:spcAft>
              <a:buFont typeface="+mj-lt"/>
              <a:buAutoNum type="arabicPeriod" startAt="17"/>
            </a:pPr>
            <a:r>
              <a:rPr lang="nl-NL" altLang="nl-NL" dirty="0">
                <a:solidFill>
                  <a:schemeClr val="tx1"/>
                </a:solidFill>
                <a:latin typeface="Arial" panose="020B0604020202020204" pitchFamily="34" charset="0"/>
              </a:rPr>
              <a:t>Wat is de rol van laterale meristemen in de diktegroei van planten?</a:t>
            </a:r>
          </a:p>
          <a:p>
            <a:pPr marL="342900" lvl="0" indent="-342900" eaLnBrk="0" fontAlgn="base" hangingPunct="0">
              <a:spcBef>
                <a:spcPct val="0"/>
              </a:spcBef>
              <a:spcAft>
                <a:spcPct val="0"/>
              </a:spcAft>
              <a:buFont typeface="+mj-lt"/>
              <a:buAutoNum type="arabicPeriod" startAt="17"/>
            </a:pPr>
            <a:r>
              <a:rPr lang="nl-NL" altLang="nl-NL" dirty="0">
                <a:solidFill>
                  <a:schemeClr val="tx1"/>
                </a:solidFill>
                <a:latin typeface="Arial" panose="020B0604020202020204" pitchFamily="34" charset="0"/>
              </a:rPr>
              <a:t>Wat zijn </a:t>
            </a:r>
            <a:r>
              <a:rPr lang="nl-NL" altLang="nl-NL" dirty="0" err="1">
                <a:solidFill>
                  <a:schemeClr val="tx1"/>
                </a:solidFill>
                <a:latin typeface="Arial" panose="020B0604020202020204" pitchFamily="34" charset="0"/>
              </a:rPr>
              <a:t>intercalary</a:t>
            </a:r>
            <a:r>
              <a:rPr lang="nl-NL" altLang="nl-NL" dirty="0">
                <a:solidFill>
                  <a:schemeClr val="tx1"/>
                </a:solidFill>
                <a:latin typeface="Arial" panose="020B0604020202020204" pitchFamily="34" charset="0"/>
              </a:rPr>
              <a:t> meristemen en waar worden ze gevonden?</a:t>
            </a:r>
          </a:p>
          <a:p>
            <a:pPr marL="342900" lvl="0" indent="-342900" eaLnBrk="0" fontAlgn="base" hangingPunct="0">
              <a:spcBef>
                <a:spcPct val="0"/>
              </a:spcBef>
              <a:spcAft>
                <a:spcPct val="0"/>
              </a:spcAft>
              <a:buFont typeface="+mj-lt"/>
              <a:buAutoNum type="arabicPeriod" startAt="17"/>
            </a:pPr>
            <a:r>
              <a:rPr lang="nl-NL" altLang="nl-NL" dirty="0">
                <a:solidFill>
                  <a:schemeClr val="tx1"/>
                </a:solidFill>
                <a:latin typeface="Arial" panose="020B0604020202020204" pitchFamily="34" charset="0"/>
              </a:rPr>
              <a:t>Hoe verschillen primaire en secundaire groei in planten en welke rol spelen meristemen hierin?</a:t>
            </a:r>
          </a:p>
          <a:p>
            <a:pPr indent="0">
              <a:buNone/>
              <a:defRPr/>
            </a:pPr>
            <a:endParaRPr lang="nl-NL" dirty="0"/>
          </a:p>
        </p:txBody>
      </p:sp>
    </p:spTree>
    <p:extLst>
      <p:ext uri="{BB962C8B-B14F-4D97-AF65-F5344CB8AC3E}">
        <p14:creationId xmlns:p14="http://schemas.microsoft.com/office/powerpoint/2010/main" val="175369884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1000"/>
                                        <p:tgtEl>
                                          <p:spTgt spid="7171">
                                            <p:txEl>
                                              <p:pRg st="1" end="1"/>
                                            </p:txEl>
                                          </p:spTgt>
                                        </p:tgtEl>
                                      </p:cBhvr>
                                    </p:animEffect>
                                    <p:anim calcmode="lin" valueType="num">
                                      <p:cBhvr>
                                        <p:cTn id="8" dur="1000" fill="hold"/>
                                        <p:tgtEl>
                                          <p:spTgt spid="71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0" end="0"/>
                                            </p:txEl>
                                          </p:spTgt>
                                        </p:tgtEl>
                                        <p:attrNameLst>
                                          <p:attrName>style.visibility</p:attrName>
                                        </p:attrNameLst>
                                      </p:cBhvr>
                                      <p:to>
                                        <p:strVal val="visible"/>
                                      </p:to>
                                    </p:set>
                                    <p:animEffect transition="in" filter="fade">
                                      <p:cBhvr>
                                        <p:cTn id="14" dur="1000"/>
                                        <p:tgtEl>
                                          <p:spTgt spid="7171">
                                            <p:txEl>
                                              <p:pRg st="0" end="0"/>
                                            </p:txEl>
                                          </p:spTgt>
                                        </p:tgtEl>
                                      </p:cBhvr>
                                    </p:animEffect>
                                    <p:anim calcmode="lin" valueType="num">
                                      <p:cBhvr>
                                        <p:cTn id="15"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171">
                                            <p:txEl>
                                              <p:pRg st="2" end="2"/>
                                            </p:txEl>
                                          </p:spTgt>
                                        </p:tgtEl>
                                        <p:attrNameLst>
                                          <p:attrName>style.visibility</p:attrName>
                                        </p:attrNameLst>
                                      </p:cBhvr>
                                      <p:to>
                                        <p:strVal val="visible"/>
                                      </p:to>
                                    </p:set>
                                    <p:animEffect transition="in" filter="fade">
                                      <p:cBhvr>
                                        <p:cTn id="21" dur="1000"/>
                                        <p:tgtEl>
                                          <p:spTgt spid="7171">
                                            <p:txEl>
                                              <p:pRg st="2" end="2"/>
                                            </p:txEl>
                                          </p:spTgt>
                                        </p:tgtEl>
                                      </p:cBhvr>
                                    </p:animEffect>
                                    <p:anim calcmode="lin" valueType="num">
                                      <p:cBhvr>
                                        <p:cTn id="22"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171">
                                            <p:txEl>
                                              <p:pRg st="3" end="3"/>
                                            </p:txEl>
                                          </p:spTgt>
                                        </p:tgtEl>
                                        <p:attrNameLst>
                                          <p:attrName>style.visibility</p:attrName>
                                        </p:attrNameLst>
                                      </p:cBhvr>
                                      <p:to>
                                        <p:strVal val="visible"/>
                                      </p:to>
                                    </p:set>
                                    <p:animEffect transition="in" filter="fade">
                                      <p:cBhvr>
                                        <p:cTn id="28" dur="1000"/>
                                        <p:tgtEl>
                                          <p:spTgt spid="7171">
                                            <p:txEl>
                                              <p:pRg st="3" end="3"/>
                                            </p:txEl>
                                          </p:spTgt>
                                        </p:tgtEl>
                                      </p:cBhvr>
                                    </p:animEffect>
                                    <p:anim calcmode="lin" valueType="num">
                                      <p:cBhvr>
                                        <p:cTn id="29" dur="1000" fill="hold"/>
                                        <p:tgtEl>
                                          <p:spTgt spid="7171">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17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171">
                                            <p:txEl>
                                              <p:pRg st="4" end="4"/>
                                            </p:txEl>
                                          </p:spTgt>
                                        </p:tgtEl>
                                        <p:attrNameLst>
                                          <p:attrName>style.visibility</p:attrName>
                                        </p:attrNameLst>
                                      </p:cBhvr>
                                      <p:to>
                                        <p:strVal val="visible"/>
                                      </p:to>
                                    </p:set>
                                    <p:animEffect transition="in" filter="fade">
                                      <p:cBhvr>
                                        <p:cTn id="35" dur="1000"/>
                                        <p:tgtEl>
                                          <p:spTgt spid="7171">
                                            <p:txEl>
                                              <p:pRg st="4" end="4"/>
                                            </p:txEl>
                                          </p:spTgt>
                                        </p:tgtEl>
                                      </p:cBhvr>
                                    </p:animEffect>
                                    <p:anim calcmode="lin" valueType="num">
                                      <p:cBhvr>
                                        <p:cTn id="36"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7171">
                                            <p:txEl>
                                              <p:pRg st="5" end="5"/>
                                            </p:txEl>
                                          </p:spTgt>
                                        </p:tgtEl>
                                        <p:attrNameLst>
                                          <p:attrName>style.visibility</p:attrName>
                                        </p:attrNameLst>
                                      </p:cBhvr>
                                      <p:to>
                                        <p:strVal val="visible"/>
                                      </p:to>
                                    </p:set>
                                    <p:animEffect transition="in" filter="fade">
                                      <p:cBhvr>
                                        <p:cTn id="42" dur="1000"/>
                                        <p:tgtEl>
                                          <p:spTgt spid="7171">
                                            <p:txEl>
                                              <p:pRg st="5" end="5"/>
                                            </p:txEl>
                                          </p:spTgt>
                                        </p:tgtEl>
                                      </p:cBhvr>
                                    </p:animEffect>
                                    <p:anim calcmode="lin" valueType="num">
                                      <p:cBhvr>
                                        <p:cTn id="43" dur="1000" fill="hold"/>
                                        <p:tgtEl>
                                          <p:spTgt spid="7171">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717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indent="0">
              <a:buNone/>
              <a:defRPr/>
            </a:pPr>
            <a:endParaRPr lang="nl-NL" dirty="0"/>
          </a:p>
        </p:txBody>
      </p:sp>
    </p:spTree>
    <p:extLst>
      <p:ext uri="{BB962C8B-B14F-4D97-AF65-F5344CB8AC3E}">
        <p14:creationId xmlns:p14="http://schemas.microsoft.com/office/powerpoint/2010/main" val="222511477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nodePh="1">
                                  <p:stCondLst>
                                    <p:cond delay="0"/>
                                  </p:stCondLst>
                                  <p:endCondLst>
                                    <p:cond evt="begin" delay="0">
                                      <p:tn val="5"/>
                                    </p:cond>
                                  </p:end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1000"/>
                                        <p:tgtEl>
                                          <p:spTgt spid="7171">
                                            <p:txEl>
                                              <p:pRg st="0" end="0"/>
                                            </p:txEl>
                                          </p:spTgt>
                                        </p:tgtEl>
                                      </p:cBhvr>
                                    </p:animEffect>
                                    <p:anim calcmode="lin" valueType="num">
                                      <p:cBhvr>
                                        <p:cTn id="8" dur="1000" fill="hold"/>
                                        <p:tgtEl>
                                          <p:spTgt spid="717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558761" y="1102151"/>
            <a:ext cx="7886700" cy="996950"/>
          </a:xfrm>
        </p:spPr>
        <p:txBody>
          <a:bodyPr>
            <a:normAutofit/>
          </a:bodyPr>
          <a:lstStyle/>
          <a:p>
            <a:pPr eaLnBrk="1" hangingPunct="1"/>
            <a:endParaRPr lang="nl-NL" altLang="nl-NL" b="1" dirty="0"/>
          </a:p>
        </p:txBody>
      </p:sp>
      <p:pic>
        <p:nvPicPr>
          <p:cNvPr id="5124" name="Afbeelding 6">
            <a:extLst>
              <a:ext uri="{FF2B5EF4-FFF2-40B4-BE49-F238E27FC236}">
                <a16:creationId xmlns:a16="http://schemas.microsoft.com/office/drawing/2014/main" id="{CD798D11-19D8-4507-99B0-33217548E8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1764" y="330201"/>
            <a:ext cx="2555875"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Tijdelijke aanduiding voor inhoud 4">
            <a:extLst>
              <a:ext uri="{FF2B5EF4-FFF2-40B4-BE49-F238E27FC236}">
                <a16:creationId xmlns:a16="http://schemas.microsoft.com/office/drawing/2014/main" id="{5659B081-B505-4881-BC89-DBFD945D393D}"/>
              </a:ext>
            </a:extLst>
          </p:cNvPr>
          <p:cNvPicPr>
            <a:picLocks noGrp="1" noChangeAspect="1"/>
          </p:cNvPicPr>
          <p:nvPr>
            <p:ph idx="1"/>
          </p:nvPr>
        </p:nvPicPr>
        <p:blipFill>
          <a:blip r:embed="rId4"/>
          <a:stretch>
            <a:fillRect/>
          </a:stretch>
        </p:blipFill>
        <p:spPr>
          <a:xfrm>
            <a:off x="1405825" y="1403809"/>
            <a:ext cx="8192571" cy="4214567"/>
          </a:xfrm>
          <a:prstGeom prst="rect">
            <a:avLst/>
          </a:prstGeom>
        </p:spPr>
      </p:pic>
    </p:spTree>
    <p:extLst>
      <p:ext uri="{BB962C8B-B14F-4D97-AF65-F5344CB8AC3E}">
        <p14:creationId xmlns:p14="http://schemas.microsoft.com/office/powerpoint/2010/main" val="270798040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Wat leren we in periode 1</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marL="342900" indent="-342900">
              <a:defRPr/>
            </a:pPr>
            <a:r>
              <a:rPr lang="nl-NL" dirty="0"/>
              <a:t>Les 1: Wat is een plant, de cel</a:t>
            </a:r>
          </a:p>
          <a:p>
            <a:pPr marL="342900" indent="-342900">
              <a:defRPr/>
            </a:pPr>
            <a:r>
              <a:rPr lang="nl-NL" dirty="0"/>
              <a:t>Les 2: De cel</a:t>
            </a:r>
          </a:p>
          <a:p>
            <a:pPr marL="342900" indent="-342900">
              <a:defRPr/>
            </a:pPr>
            <a:r>
              <a:rPr lang="nl-NL" dirty="0"/>
              <a:t>Les 3: Stage week</a:t>
            </a:r>
          </a:p>
          <a:p>
            <a:pPr marL="342900" indent="-342900">
              <a:defRPr/>
            </a:pPr>
            <a:r>
              <a:rPr lang="nl-NL" dirty="0"/>
              <a:t>Les 4: Wortels, Stengels, transport</a:t>
            </a:r>
          </a:p>
          <a:p>
            <a:pPr marL="342900" indent="-342900">
              <a:defRPr/>
            </a:pPr>
            <a:r>
              <a:rPr lang="nl-NL" dirty="0"/>
              <a:t>Les 5: Het blad</a:t>
            </a:r>
          </a:p>
          <a:p>
            <a:pPr marL="342900" indent="-342900">
              <a:defRPr/>
            </a:pPr>
            <a:r>
              <a:rPr lang="nl-NL" dirty="0"/>
              <a:t>Les 6: Bloem/vrucht</a:t>
            </a:r>
          </a:p>
          <a:p>
            <a:pPr marL="342900" indent="-342900">
              <a:defRPr/>
            </a:pPr>
            <a:r>
              <a:rPr lang="nl-NL" dirty="0"/>
              <a:t>Les 6: Toets</a:t>
            </a:r>
          </a:p>
        </p:txBody>
      </p:sp>
      <p:pic>
        <p:nvPicPr>
          <p:cNvPr id="3" name="Afbeelding 2">
            <a:extLst>
              <a:ext uri="{FF2B5EF4-FFF2-40B4-BE49-F238E27FC236}">
                <a16:creationId xmlns:a16="http://schemas.microsoft.com/office/drawing/2014/main" id="{CBD0FB08-CF76-735D-8C0C-96C7A8A0EE7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45356">
            <a:off x="6672611" y="3604484"/>
            <a:ext cx="3362794" cy="2715004"/>
          </a:xfrm>
          <a:prstGeom prst="rect">
            <a:avLst/>
          </a:prstGeom>
        </p:spPr>
      </p:pic>
    </p:spTree>
    <p:extLst>
      <p:ext uri="{BB962C8B-B14F-4D97-AF65-F5344CB8AC3E}">
        <p14:creationId xmlns:p14="http://schemas.microsoft.com/office/powerpoint/2010/main" val="353084219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Wat doen we vandaag?</a:t>
            </a:r>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4" y="1910876"/>
            <a:ext cx="6651494" cy="4738260"/>
          </a:xfrm>
        </p:spPr>
        <p:txBody>
          <a:bodyPr>
            <a:normAutofit/>
          </a:bodyPr>
          <a:lstStyle/>
          <a:p>
            <a:pPr marL="342900" indent="-342900">
              <a:defRPr/>
            </a:pPr>
            <a:r>
              <a:rPr lang="nl-NL" dirty="0"/>
              <a:t>Herhaling les 1</a:t>
            </a:r>
          </a:p>
          <a:p>
            <a:pPr marL="342900" indent="-342900">
              <a:defRPr/>
            </a:pPr>
            <a:r>
              <a:rPr lang="nl-NL" dirty="0"/>
              <a:t>Onderdelen van een plantaardige cel</a:t>
            </a:r>
          </a:p>
          <a:p>
            <a:pPr marL="342900" indent="-342900">
              <a:defRPr/>
            </a:pPr>
            <a:r>
              <a:rPr lang="nl-NL" dirty="0"/>
              <a:t>Verschillende plantaardige cellen</a:t>
            </a:r>
          </a:p>
          <a:p>
            <a:pPr marL="342900" indent="-342900">
              <a:defRPr/>
            </a:pPr>
            <a:r>
              <a:rPr lang="nl-NL" dirty="0"/>
              <a:t>Meristemen</a:t>
            </a:r>
          </a:p>
          <a:p>
            <a:pPr marL="342900" indent="-342900">
              <a:defRPr/>
            </a:pPr>
            <a:r>
              <a:rPr lang="nl-NL" dirty="0"/>
              <a:t>Celdeling</a:t>
            </a:r>
          </a:p>
          <a:p>
            <a:pPr marL="342900" indent="-342900">
              <a:defRPr/>
            </a:pPr>
            <a:r>
              <a:rPr lang="nl-NL" dirty="0"/>
              <a:t>Huiswerk</a:t>
            </a:r>
          </a:p>
          <a:p>
            <a:pPr marL="342900" indent="-342900">
              <a:defRPr/>
            </a:pPr>
            <a:endParaRPr lang="nl-NL" dirty="0"/>
          </a:p>
        </p:txBody>
      </p:sp>
      <p:pic>
        <p:nvPicPr>
          <p:cNvPr id="3" name="Afbeelding 2">
            <a:extLst>
              <a:ext uri="{FF2B5EF4-FFF2-40B4-BE49-F238E27FC236}">
                <a16:creationId xmlns:a16="http://schemas.microsoft.com/office/drawing/2014/main" id="{23173418-241C-04FF-7EBC-E412DC5CC5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772947">
            <a:off x="8115251" y="771907"/>
            <a:ext cx="3275963" cy="2277937"/>
          </a:xfrm>
          <a:prstGeom prst="rect">
            <a:avLst/>
          </a:prstGeom>
        </p:spPr>
      </p:pic>
    </p:spTree>
    <p:extLst>
      <p:ext uri="{BB962C8B-B14F-4D97-AF65-F5344CB8AC3E}">
        <p14:creationId xmlns:p14="http://schemas.microsoft.com/office/powerpoint/2010/main" val="341100979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ADC27E-CE15-18DE-A684-F225027F5B08}"/>
              </a:ext>
            </a:extLst>
          </p:cNvPr>
          <p:cNvSpPr>
            <a:spLocks noGrp="1"/>
          </p:cNvSpPr>
          <p:nvPr>
            <p:ph type="title"/>
          </p:nvPr>
        </p:nvSpPr>
        <p:spPr/>
        <p:txBody>
          <a:bodyPr/>
          <a:lstStyle/>
          <a:p>
            <a:endParaRPr lang="nl-NL"/>
          </a:p>
        </p:txBody>
      </p:sp>
      <p:sp>
        <p:nvSpPr>
          <p:cNvPr id="7" name="Tijdelijke aanduiding voor inhoud 6">
            <a:extLst>
              <a:ext uri="{FF2B5EF4-FFF2-40B4-BE49-F238E27FC236}">
                <a16:creationId xmlns:a16="http://schemas.microsoft.com/office/drawing/2014/main" id="{9450F445-EF93-BB4A-630F-5FED75F28253}"/>
              </a:ext>
            </a:extLst>
          </p:cNvPr>
          <p:cNvSpPr>
            <a:spLocks noGrp="1"/>
          </p:cNvSpPr>
          <p:nvPr>
            <p:ph idx="1"/>
          </p:nvPr>
        </p:nvSpPr>
        <p:spPr/>
        <p:txBody>
          <a:bodyPr/>
          <a:lstStyle/>
          <a:p>
            <a:endParaRPr lang="nl-NL"/>
          </a:p>
        </p:txBody>
      </p:sp>
      <p:pic>
        <p:nvPicPr>
          <p:cNvPr id="9" name="Afbeelding 8">
            <a:extLst>
              <a:ext uri="{FF2B5EF4-FFF2-40B4-BE49-F238E27FC236}">
                <a16:creationId xmlns:a16="http://schemas.microsoft.com/office/drawing/2014/main" id="{490F475A-630E-9428-9047-12ECA54F9D74}"/>
              </a:ext>
            </a:extLst>
          </p:cNvPr>
          <p:cNvPicPr>
            <a:picLocks noChangeAspect="1"/>
          </p:cNvPicPr>
          <p:nvPr/>
        </p:nvPicPr>
        <p:blipFill>
          <a:blip r:embed="rId2"/>
          <a:stretch>
            <a:fillRect/>
          </a:stretch>
        </p:blipFill>
        <p:spPr>
          <a:xfrm>
            <a:off x="756000" y="576000"/>
            <a:ext cx="10157470" cy="5422029"/>
          </a:xfrm>
          <a:prstGeom prst="rect">
            <a:avLst/>
          </a:prstGeom>
        </p:spPr>
      </p:pic>
    </p:spTree>
    <p:extLst>
      <p:ext uri="{BB962C8B-B14F-4D97-AF65-F5344CB8AC3E}">
        <p14:creationId xmlns:p14="http://schemas.microsoft.com/office/powerpoint/2010/main" val="2555521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4" y="592001"/>
            <a:ext cx="7886700" cy="996950"/>
          </a:xfrm>
        </p:spPr>
        <p:txBody>
          <a:bodyPr/>
          <a:lstStyle/>
          <a:p>
            <a:pPr eaLnBrk="1" hangingPunct="1"/>
            <a:r>
              <a:rPr lang="nl-NL" altLang="nl-NL" b="1" dirty="0"/>
              <a:t>De cel, en zijn onderdelen</a:t>
            </a:r>
          </a:p>
        </p:txBody>
      </p:sp>
      <p:pic>
        <p:nvPicPr>
          <p:cNvPr id="3" name="Tijdelijke aanduiding voor inhoud 2">
            <a:extLst>
              <a:ext uri="{FF2B5EF4-FFF2-40B4-BE49-F238E27FC236}">
                <a16:creationId xmlns:a16="http://schemas.microsoft.com/office/drawing/2014/main" id="{3EE52077-164F-C74D-E3F2-45AF0581723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942694" y="1759790"/>
            <a:ext cx="8527226" cy="4684142"/>
          </a:xfrm>
        </p:spPr>
      </p:pic>
    </p:spTree>
    <p:extLst>
      <p:ext uri="{BB962C8B-B14F-4D97-AF65-F5344CB8AC3E}">
        <p14:creationId xmlns:p14="http://schemas.microsoft.com/office/powerpoint/2010/main" val="148329599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3" y="592001"/>
            <a:ext cx="8798021" cy="996950"/>
          </a:xfrm>
        </p:spPr>
        <p:txBody>
          <a:bodyPr>
            <a:normAutofit fontScale="90000"/>
          </a:bodyPr>
          <a:lstStyle/>
          <a:p>
            <a:pPr eaLnBrk="1" hangingPunct="1"/>
            <a:r>
              <a:rPr lang="nl-NL" altLang="nl-NL" dirty="0"/>
              <a:t>Verschillende plantaardige cellen</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231623" y="1992156"/>
            <a:ext cx="7702467" cy="4738260"/>
          </a:xfrm>
        </p:spPr>
        <p:txBody>
          <a:bodyPr>
            <a:normAutofit/>
          </a:bodyPr>
          <a:lstStyle/>
          <a:p>
            <a:pPr indent="0">
              <a:buNone/>
              <a:defRPr/>
            </a:pPr>
            <a:r>
              <a:rPr lang="nl-NL" dirty="0"/>
              <a:t>Plantaardige cellen zijn niet allemaal identiek; ze verschillen in structuur en functie afhankelijk van hun rol in de plant.</a:t>
            </a:r>
          </a:p>
          <a:p>
            <a:pPr indent="0">
              <a:buNone/>
              <a:defRPr/>
            </a:pPr>
            <a:endParaRPr lang="nl-NL" dirty="0"/>
          </a:p>
          <a:p>
            <a:pPr indent="0">
              <a:buNone/>
              <a:defRPr/>
            </a:pPr>
            <a:r>
              <a:rPr lang="nl-NL" dirty="0"/>
              <a:t>Deze verschillende celtypen hebben elk unieke eigenschappen en functies die bijdragen aan de algehele werking en gezondheid van de plant.</a:t>
            </a:r>
          </a:p>
          <a:p>
            <a:pPr indent="0">
              <a:buNone/>
              <a:defRPr/>
            </a:pPr>
            <a:endParaRPr lang="nl-NL" dirty="0"/>
          </a:p>
          <a:p>
            <a:pPr indent="0">
              <a:buNone/>
              <a:defRPr/>
            </a:pPr>
            <a:r>
              <a:rPr lang="nl-NL" dirty="0"/>
              <a:t>Hun gespecialiseerde structuren en rollen stellen de plant in staat om te groeien, zich te verdedigen, te reproduceren en zich aan te passen aan de omgeving.</a:t>
            </a:r>
          </a:p>
        </p:txBody>
      </p:sp>
    </p:spTree>
    <p:extLst>
      <p:ext uri="{BB962C8B-B14F-4D97-AF65-F5344CB8AC3E}">
        <p14:creationId xmlns:p14="http://schemas.microsoft.com/office/powerpoint/2010/main" val="29901895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Effect transition="in" filter="fade">
                                      <p:cBhvr>
                                        <p:cTn id="7" dur="1000"/>
                                        <p:tgtEl>
                                          <p:spTgt spid="7171">
                                            <p:txEl>
                                              <p:pRg st="2" end="2"/>
                                            </p:txEl>
                                          </p:spTgt>
                                        </p:tgtEl>
                                      </p:cBhvr>
                                    </p:animEffect>
                                    <p:anim calcmode="lin" valueType="num">
                                      <p:cBhvr>
                                        <p:cTn id="8" dur="1000" fill="hold"/>
                                        <p:tgtEl>
                                          <p:spTgt spid="717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717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171">
                                            <p:txEl>
                                              <p:pRg st="4" end="4"/>
                                            </p:txEl>
                                          </p:spTgt>
                                        </p:tgtEl>
                                        <p:attrNameLst>
                                          <p:attrName>style.visibility</p:attrName>
                                        </p:attrNameLst>
                                      </p:cBhvr>
                                      <p:to>
                                        <p:strVal val="visible"/>
                                      </p:to>
                                    </p:set>
                                    <p:animEffect transition="in" filter="fade">
                                      <p:cBhvr>
                                        <p:cTn id="14" dur="1000"/>
                                        <p:tgtEl>
                                          <p:spTgt spid="7171">
                                            <p:txEl>
                                              <p:pRg st="4" end="4"/>
                                            </p:txEl>
                                          </p:spTgt>
                                        </p:tgtEl>
                                      </p:cBhvr>
                                    </p:animEffect>
                                    <p:anim calcmode="lin" valueType="num">
                                      <p:cBhvr>
                                        <p:cTn id="15" dur="1000" fill="hold"/>
                                        <p:tgtEl>
                                          <p:spTgt spid="7171">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717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3" y="592001"/>
            <a:ext cx="8798021" cy="996950"/>
          </a:xfrm>
        </p:spPr>
        <p:txBody>
          <a:bodyPr>
            <a:normAutofit fontScale="90000"/>
          </a:bodyPr>
          <a:lstStyle/>
          <a:p>
            <a:pPr eaLnBrk="1" hangingPunct="1"/>
            <a:r>
              <a:rPr lang="nl-NL" altLang="nl-NL" dirty="0"/>
              <a:t>Verschillende plantaardige cellen</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1079223" y="1505081"/>
            <a:ext cx="8798021" cy="4738260"/>
          </a:xfrm>
        </p:spPr>
        <p:txBody>
          <a:bodyPr>
            <a:noAutofit/>
          </a:bodyPr>
          <a:lstStyle/>
          <a:p>
            <a:pPr indent="0">
              <a:buNone/>
              <a:defRPr/>
            </a:pPr>
            <a:r>
              <a:rPr lang="nl-NL" sz="1800" dirty="0"/>
              <a:t>Hier zijn enkele belangrijke typen plantaardige cellen en hun verschillen:</a:t>
            </a:r>
          </a:p>
          <a:p>
            <a:pPr indent="0">
              <a:buNone/>
              <a:defRPr/>
            </a:pPr>
            <a:endParaRPr lang="nl-NL" sz="1800" dirty="0"/>
          </a:p>
          <a:p>
            <a:pPr marL="457200" indent="-457200">
              <a:defRPr/>
            </a:pPr>
            <a:r>
              <a:rPr lang="nl-NL" sz="2000" b="1" dirty="0">
                <a:solidFill>
                  <a:srgbClr val="00B050"/>
                </a:solidFill>
              </a:rPr>
              <a:t>Parenchymcellen</a:t>
            </a:r>
            <a:r>
              <a:rPr lang="nl-NL" sz="2000" dirty="0">
                <a:solidFill>
                  <a:srgbClr val="00B050"/>
                </a:solidFill>
              </a:rPr>
              <a:t>:</a:t>
            </a:r>
            <a:br>
              <a:rPr lang="nl-NL" sz="1800" dirty="0"/>
            </a:br>
            <a:r>
              <a:rPr lang="nl-NL" sz="2000" b="1" i="1" dirty="0"/>
              <a:t>Functie: </a:t>
            </a:r>
            <a:r>
              <a:rPr lang="nl-NL" sz="1800" dirty="0"/>
              <a:t>Deze cellen zijn betrokken bij fotosynthese, opslag van voedingsstoffen, ondersteuning en dient vaak als vulweefsel.</a:t>
            </a:r>
            <a:br>
              <a:rPr lang="nl-NL" sz="1800" dirty="0"/>
            </a:br>
            <a:r>
              <a:rPr lang="nl-NL" sz="2000" b="1" i="1" dirty="0"/>
              <a:t>Kenmerken:</a:t>
            </a:r>
            <a:r>
              <a:rPr lang="nl-NL" sz="1800" dirty="0"/>
              <a:t> Hebben dunne celwanden en grote vacuolen. Ze zijn meestal flexibel en kunnen zich delen en differentiëren in andere celtypen.</a:t>
            </a:r>
            <a:br>
              <a:rPr lang="nl-NL" sz="1800" dirty="0"/>
            </a:br>
            <a:r>
              <a:rPr lang="nl-NL" sz="2000" b="1" i="1" dirty="0"/>
              <a:t>Locatie:</a:t>
            </a:r>
            <a:r>
              <a:rPr lang="nl-NL" sz="1800" dirty="0"/>
              <a:t> Vinden we in veel delen van de plant, zoals bladeren (in het bladweefsel), vruchten en wortels.</a:t>
            </a:r>
          </a:p>
          <a:p>
            <a:pPr marL="457200" indent="-457200">
              <a:defRPr/>
            </a:pPr>
            <a:endParaRPr lang="nl-NL" sz="1800" dirty="0"/>
          </a:p>
          <a:p>
            <a:pPr marL="457200" indent="-457200">
              <a:defRPr/>
            </a:pPr>
            <a:r>
              <a:rPr lang="nl-NL" sz="2000" b="1" dirty="0" err="1">
                <a:solidFill>
                  <a:srgbClr val="00B050"/>
                </a:solidFill>
              </a:rPr>
              <a:t>Collenchymcellen</a:t>
            </a:r>
            <a:r>
              <a:rPr lang="nl-NL" sz="2000" b="1" dirty="0">
                <a:solidFill>
                  <a:srgbClr val="00B050"/>
                </a:solidFill>
              </a:rPr>
              <a:t>:</a:t>
            </a:r>
            <a:br>
              <a:rPr lang="nl-NL" sz="1800" dirty="0"/>
            </a:br>
            <a:r>
              <a:rPr lang="nl-NL" sz="2000" b="1" i="1" dirty="0"/>
              <a:t>Functie:</a:t>
            </a:r>
            <a:r>
              <a:rPr lang="nl-NL" sz="1800" dirty="0"/>
              <a:t> Bieden ondersteuning en flexibiliteit aan jonge delen van de plant die nog in groei zijn.</a:t>
            </a:r>
            <a:br>
              <a:rPr lang="nl-NL" sz="1800" dirty="0"/>
            </a:br>
            <a:r>
              <a:rPr lang="nl-NL" sz="2000" b="1" i="1" dirty="0"/>
              <a:t>Kenmerken:</a:t>
            </a:r>
            <a:r>
              <a:rPr lang="nl-NL" sz="1800" dirty="0"/>
              <a:t> Hebben onevenredig verdikte celwanden (dikker op hoeken of langs randen). Ze zijn levend bij volwassenheid en helpen bij het ondersteunen van de plantstructuur.</a:t>
            </a:r>
            <a:br>
              <a:rPr lang="nl-NL" sz="1800" dirty="0"/>
            </a:br>
            <a:r>
              <a:rPr lang="nl-NL" sz="2000" b="1" i="1" dirty="0"/>
              <a:t>Locatie:</a:t>
            </a:r>
            <a:r>
              <a:rPr lang="nl-NL" sz="1800" dirty="0"/>
              <a:t> Vaak gevonden in de stelen en nerven van bladeren.</a:t>
            </a:r>
          </a:p>
          <a:p>
            <a:pPr marL="457200" indent="-457200">
              <a:defRPr/>
            </a:pPr>
            <a:endParaRPr lang="nl-NL" sz="1800" dirty="0"/>
          </a:p>
        </p:txBody>
      </p:sp>
      <p:pic>
        <p:nvPicPr>
          <p:cNvPr id="3" name="Afbeelding 2">
            <a:extLst>
              <a:ext uri="{FF2B5EF4-FFF2-40B4-BE49-F238E27FC236}">
                <a16:creationId xmlns:a16="http://schemas.microsoft.com/office/drawing/2014/main" id="{103C5B0A-1069-EACB-BBA1-16B29260570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498563" y="480034"/>
            <a:ext cx="2564973" cy="1895614"/>
          </a:xfrm>
          <a:prstGeom prst="rect">
            <a:avLst/>
          </a:prstGeom>
        </p:spPr>
      </p:pic>
      <p:pic>
        <p:nvPicPr>
          <p:cNvPr id="5" name="Afbeelding 4">
            <a:extLst>
              <a:ext uri="{FF2B5EF4-FFF2-40B4-BE49-F238E27FC236}">
                <a16:creationId xmlns:a16="http://schemas.microsoft.com/office/drawing/2014/main" id="{4888C60E-3695-A2FB-5E5A-49DD48171C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95012" y="5296728"/>
            <a:ext cx="2564973" cy="1081239"/>
          </a:xfrm>
          <a:prstGeom prst="rect">
            <a:avLst/>
          </a:prstGeom>
        </p:spPr>
      </p:pic>
    </p:spTree>
    <p:extLst>
      <p:ext uri="{BB962C8B-B14F-4D97-AF65-F5344CB8AC3E}">
        <p14:creationId xmlns:p14="http://schemas.microsoft.com/office/powerpoint/2010/main" val="42480333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171">
                                            <p:txEl>
                                              <p:pRg st="4" end="4"/>
                                            </p:txEl>
                                          </p:spTgt>
                                        </p:tgtEl>
                                        <p:attrNameLst>
                                          <p:attrName>style.visibility</p:attrName>
                                        </p:attrNameLst>
                                      </p:cBhvr>
                                      <p:to>
                                        <p:strVal val="visible"/>
                                      </p:to>
                                    </p:set>
                                    <p:anim calcmode="lin" valueType="num">
                                      <p:cBhvr additive="base">
                                        <p:cTn id="18"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171">
                                            <p:txEl>
                                              <p:pRg st="4" end="4"/>
                                            </p:txEl>
                                          </p:spTgt>
                                        </p:tgtEl>
                                        <p:attrNameLst>
                                          <p:attrName>ppt_y</p:attrName>
                                        </p:attrNameLst>
                                      </p:cBhvr>
                                      <p:tavLst>
                                        <p:tav tm="0">
                                          <p:val>
                                            <p:strVal val="1+#ppt_h/2"/>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a:extLst>
              <a:ext uri="{FF2B5EF4-FFF2-40B4-BE49-F238E27FC236}">
                <a16:creationId xmlns:a16="http://schemas.microsoft.com/office/drawing/2014/main" id="{80899F95-2E30-4511-922B-B88C19CF0D84}"/>
              </a:ext>
            </a:extLst>
          </p:cNvPr>
          <p:cNvSpPr>
            <a:spLocks noGrp="1" noChangeArrowheads="1"/>
          </p:cNvSpPr>
          <p:nvPr>
            <p:ph type="title"/>
          </p:nvPr>
        </p:nvSpPr>
        <p:spPr>
          <a:xfrm>
            <a:off x="1079223" y="592001"/>
            <a:ext cx="8798021" cy="996950"/>
          </a:xfrm>
        </p:spPr>
        <p:txBody>
          <a:bodyPr>
            <a:normAutofit fontScale="90000"/>
          </a:bodyPr>
          <a:lstStyle/>
          <a:p>
            <a:pPr eaLnBrk="1" hangingPunct="1"/>
            <a:r>
              <a:rPr lang="nl-NL" altLang="nl-NL" dirty="0"/>
              <a:t>Verschillende plantaardige cellen</a:t>
            </a:r>
            <a:endParaRPr lang="nl-NL" altLang="nl-NL" b="1" dirty="0"/>
          </a:p>
        </p:txBody>
      </p:sp>
      <p:sp>
        <p:nvSpPr>
          <p:cNvPr id="7171" name="Tijdelijke aanduiding voor inhoud 2">
            <a:extLst>
              <a:ext uri="{FF2B5EF4-FFF2-40B4-BE49-F238E27FC236}">
                <a16:creationId xmlns:a16="http://schemas.microsoft.com/office/drawing/2014/main" id="{E224BC8B-2913-4038-A10D-36A485D9D174}"/>
              </a:ext>
            </a:extLst>
          </p:cNvPr>
          <p:cNvSpPr>
            <a:spLocks noGrp="1" noChangeArrowheads="1"/>
          </p:cNvSpPr>
          <p:nvPr>
            <p:ph idx="1"/>
          </p:nvPr>
        </p:nvSpPr>
        <p:spPr>
          <a:xfrm>
            <a:off x="975706" y="1527739"/>
            <a:ext cx="8798021" cy="4738260"/>
          </a:xfrm>
        </p:spPr>
        <p:txBody>
          <a:bodyPr>
            <a:noAutofit/>
          </a:bodyPr>
          <a:lstStyle/>
          <a:p>
            <a:pPr marL="457200" indent="-457200">
              <a:defRPr/>
            </a:pPr>
            <a:r>
              <a:rPr lang="nl-NL" sz="2000" b="1" dirty="0" err="1">
                <a:solidFill>
                  <a:srgbClr val="00B050"/>
                </a:solidFill>
              </a:rPr>
              <a:t>Sclerenchymcellen</a:t>
            </a:r>
            <a:r>
              <a:rPr lang="nl-NL" sz="2000" b="1" dirty="0">
                <a:solidFill>
                  <a:srgbClr val="00B050"/>
                </a:solidFill>
              </a:rPr>
              <a:t>:</a:t>
            </a:r>
            <a:br>
              <a:rPr lang="nl-NL" sz="2000" b="1" dirty="0">
                <a:solidFill>
                  <a:srgbClr val="00B050"/>
                </a:solidFill>
              </a:rPr>
            </a:br>
            <a:r>
              <a:rPr lang="nl-NL" sz="2000" b="1" i="1" dirty="0"/>
              <a:t>Functie: </a:t>
            </a:r>
            <a:r>
              <a:rPr lang="nl-NL" sz="1800" dirty="0"/>
              <a:t>Bieden stevigheid en structurele ondersteuning aan volwassen plantendelen.</a:t>
            </a:r>
            <a:br>
              <a:rPr lang="nl-NL" sz="1800" dirty="0"/>
            </a:br>
            <a:r>
              <a:rPr lang="nl-NL" sz="2000" b="1" i="1" dirty="0"/>
              <a:t>Kenmerken: </a:t>
            </a:r>
            <a:r>
              <a:rPr lang="nl-NL" sz="1800" dirty="0"/>
              <a:t>Hebben dikke, </a:t>
            </a:r>
            <a:r>
              <a:rPr lang="nl-NL" sz="1800" dirty="0" err="1"/>
              <a:t>verhoute</a:t>
            </a:r>
            <a:r>
              <a:rPr lang="nl-NL" sz="1800" dirty="0"/>
              <a:t> celwanden en zijn vaak dood bij volwassenheid. Ze komen in twee vormen: vezels (lange, smalle cellen) en </a:t>
            </a:r>
            <a:r>
              <a:rPr lang="nl-NL" sz="1800" dirty="0" err="1"/>
              <a:t>sclereïden</a:t>
            </a:r>
            <a:r>
              <a:rPr lang="nl-NL" sz="1800" dirty="0"/>
              <a:t> (kortere, vaak stervormige cellen).</a:t>
            </a:r>
            <a:br>
              <a:rPr lang="nl-NL" sz="1800" dirty="0"/>
            </a:br>
            <a:r>
              <a:rPr lang="nl-NL" sz="2000" b="1" i="1" dirty="0"/>
              <a:t>Locatie:</a:t>
            </a:r>
            <a:r>
              <a:rPr lang="nl-NL" sz="1800" dirty="0"/>
              <a:t> Vinden we in houtachtige delen van de plant, zoals takken en stelen, en in de schil van vruchten en zaden.</a:t>
            </a:r>
          </a:p>
          <a:p>
            <a:pPr marL="457200" indent="-457200">
              <a:defRPr/>
            </a:pPr>
            <a:endParaRPr lang="nl-NL" sz="1800" dirty="0"/>
          </a:p>
          <a:p>
            <a:pPr marL="457200" indent="-457200">
              <a:defRPr/>
            </a:pPr>
            <a:r>
              <a:rPr lang="nl-NL" sz="2000" b="1" dirty="0">
                <a:solidFill>
                  <a:srgbClr val="00B050"/>
                </a:solidFill>
              </a:rPr>
              <a:t>Xyleemcellen:</a:t>
            </a:r>
            <a:br>
              <a:rPr lang="nl-NL" sz="1800" dirty="0"/>
            </a:br>
            <a:r>
              <a:rPr lang="nl-NL" sz="2000" b="1" i="1" dirty="0"/>
              <a:t>Functie:</a:t>
            </a:r>
            <a:r>
              <a:rPr lang="nl-NL" sz="1800" dirty="0"/>
              <a:t> Transporteren water en mineralen van de wortels naar de rest van de plant.</a:t>
            </a:r>
            <a:br>
              <a:rPr lang="nl-NL" sz="1800" dirty="0"/>
            </a:br>
            <a:r>
              <a:rPr lang="nl-NL" sz="2000" b="1" i="1" dirty="0"/>
              <a:t>Kenmerken:</a:t>
            </a:r>
            <a:r>
              <a:rPr lang="nl-NL" sz="1800" dirty="0"/>
              <a:t> Bestaan uit verschillende celtypen, waaronder </a:t>
            </a:r>
            <a:r>
              <a:rPr lang="nl-NL" sz="1800" dirty="0" err="1"/>
              <a:t>tracheïden</a:t>
            </a:r>
            <a:r>
              <a:rPr lang="nl-NL" sz="1800" dirty="0"/>
              <a:t> en vaten. Vaten hebben openingen die zorgen voor een efficiënte waterstroom. Xylemcellen hebben vaak verdikte, lignine-omhulde celwanden en zijn meestal dood bij volwassenheid.</a:t>
            </a:r>
            <a:br>
              <a:rPr lang="nl-NL" sz="1800" dirty="0"/>
            </a:br>
            <a:r>
              <a:rPr lang="nl-NL" sz="2000" b="1" i="1" dirty="0"/>
              <a:t>Locatie:</a:t>
            </a:r>
            <a:r>
              <a:rPr lang="nl-NL" sz="1800" dirty="0"/>
              <a:t> Vinden we in de vaatbundels van stelen en wortels.</a:t>
            </a:r>
          </a:p>
          <a:p>
            <a:pPr marL="457200" indent="-457200">
              <a:defRPr/>
            </a:pPr>
            <a:endParaRPr lang="nl-NL" sz="1800" dirty="0"/>
          </a:p>
          <a:p>
            <a:pPr marL="457200" indent="-457200">
              <a:defRPr/>
            </a:pPr>
            <a:endParaRPr lang="nl-NL" sz="1800" dirty="0"/>
          </a:p>
        </p:txBody>
      </p:sp>
      <p:pic>
        <p:nvPicPr>
          <p:cNvPr id="3" name="Afbeelding 2">
            <a:extLst>
              <a:ext uri="{FF2B5EF4-FFF2-40B4-BE49-F238E27FC236}">
                <a16:creationId xmlns:a16="http://schemas.microsoft.com/office/drawing/2014/main" id="{F09DD9F6-E856-AA50-678C-2CEFF368448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44808" y="858416"/>
            <a:ext cx="2227459" cy="2082190"/>
          </a:xfrm>
          <a:prstGeom prst="rect">
            <a:avLst/>
          </a:prstGeom>
        </p:spPr>
      </p:pic>
      <p:pic>
        <p:nvPicPr>
          <p:cNvPr id="5" name="Afbeelding 4">
            <a:extLst>
              <a:ext uri="{FF2B5EF4-FFF2-40B4-BE49-F238E27FC236}">
                <a16:creationId xmlns:a16="http://schemas.microsoft.com/office/drawing/2014/main" id="{5A2D9571-EF87-3207-424F-5ADCDFABEA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48037" y="5486400"/>
            <a:ext cx="2221345" cy="1371600"/>
          </a:xfrm>
          <a:prstGeom prst="rect">
            <a:avLst/>
          </a:prstGeom>
        </p:spPr>
      </p:pic>
    </p:spTree>
    <p:extLst>
      <p:ext uri="{BB962C8B-B14F-4D97-AF65-F5344CB8AC3E}">
        <p14:creationId xmlns:p14="http://schemas.microsoft.com/office/powerpoint/2010/main" val="2422773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2" end="2"/>
                                            </p:txEl>
                                          </p:spTgt>
                                        </p:tgtEl>
                                        <p:attrNameLst>
                                          <p:attrName>style.visibility</p:attrName>
                                        </p:attrNameLst>
                                      </p:cBhvr>
                                      <p:to>
                                        <p:strVal val="visible"/>
                                      </p:to>
                                    </p:set>
                                    <p:anim calcmode="lin" valueType="num">
                                      <p:cBhvr additive="base">
                                        <p:cTn id="7"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2" end="2"/>
                                            </p:txEl>
                                          </p:spTgt>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zone college.potx" id="{289ACBD9-B65D-4D7B-8071-B2DBE1A5FCCC}" vid="{1C56739D-5687-4AE6-9ABE-B211D9D18700}"/>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11434F-F084-4432-98AC-FC021F046F6D}">
  <ds:schemaRefs>
    <ds:schemaRef ds:uri="http://schemas.microsoft.com/sharepoint/v3/contenttype/forms"/>
  </ds:schemaRefs>
</ds:datastoreItem>
</file>

<file path=customXml/itemProps2.xml><?xml version="1.0" encoding="utf-8"?>
<ds:datastoreItem xmlns:ds="http://schemas.openxmlformats.org/officeDocument/2006/customXml" ds:itemID="{6CCA19EB-BADE-474A-91BD-35E5F319F469}">
  <ds:schemaRefs>
    <ds:schemaRef ds:uri="http://purl.org/dc/elements/1.1/"/>
    <ds:schemaRef ds:uri="http://schemas.microsoft.com/office/2006/metadata/properties"/>
    <ds:schemaRef ds:uri="88fa185b-b6f4-4426-890a-edc6532e8d4f"/>
    <ds:schemaRef ds:uri="521c7c86-cc27-4cef-8605-4ebb03422227"/>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D692FF59-610F-42AF-BAD8-C269284BDE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Presentatie zone college</Template>
  <TotalTime>635</TotalTime>
  <Words>1410</Words>
  <Application>Microsoft Office PowerPoint</Application>
  <PresentationFormat>Breedbeeld</PresentationFormat>
  <Paragraphs>128</Paragraphs>
  <Slides>26</Slides>
  <Notes>18</Notes>
  <HiddenSlides>0</HiddenSlides>
  <MMClips>2</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26</vt:i4>
      </vt:variant>
    </vt:vector>
  </HeadingPairs>
  <TitlesOfParts>
    <vt:vector size="29" baseType="lpstr">
      <vt:lpstr>Arial</vt:lpstr>
      <vt:lpstr>Calibri</vt:lpstr>
      <vt:lpstr>Kantoorthema</vt:lpstr>
      <vt:lpstr>PowerPoint-presentatie</vt:lpstr>
      <vt:lpstr>Aftrap</vt:lpstr>
      <vt:lpstr>Wat leren we in periode 1</vt:lpstr>
      <vt:lpstr>Wat doen we vandaag?</vt:lpstr>
      <vt:lpstr>PowerPoint-presentatie</vt:lpstr>
      <vt:lpstr>De cel, en zijn onderdelen</vt:lpstr>
      <vt:lpstr>Verschillende plantaardige cellen</vt:lpstr>
      <vt:lpstr>Verschillende plantaardige cellen</vt:lpstr>
      <vt:lpstr>Verschillende plantaardige cellen</vt:lpstr>
      <vt:lpstr>Verschillende plantaardige cellen</vt:lpstr>
      <vt:lpstr>Plantencel onder de microscoop</vt:lpstr>
      <vt:lpstr>Hormonen</vt:lpstr>
      <vt:lpstr>Meristemen</vt:lpstr>
      <vt:lpstr>Apicale meristemen</vt:lpstr>
      <vt:lpstr>Laterale meristemen</vt:lpstr>
      <vt:lpstr>Intercallaire meristemen</vt:lpstr>
      <vt:lpstr>Cel deling</vt:lpstr>
      <vt:lpstr>Cel deling</vt:lpstr>
      <vt:lpstr>PowerPoint-presentatie</vt:lpstr>
      <vt:lpstr>Diktegroei</vt:lpstr>
      <vt:lpstr>Diktegroei</vt:lpstr>
      <vt:lpstr>Huiswerk niveau 2,3,4</vt:lpstr>
      <vt:lpstr>Huiswerk niveau 2,3,4</vt:lpstr>
      <vt:lpstr>Huiswerk niveau 4</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Gé Verbeek</dc:creator>
  <cp:lastModifiedBy>Gé Verbeek</cp:lastModifiedBy>
  <cp:revision>52</cp:revision>
  <dcterms:created xsi:type="dcterms:W3CDTF">2020-11-10T08:38:03Z</dcterms:created>
  <dcterms:modified xsi:type="dcterms:W3CDTF">2024-09-19T11:15:43Z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